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283" r:id="rId2"/>
    <p:sldId id="257" r:id="rId3"/>
    <p:sldId id="317" r:id="rId4"/>
    <p:sldId id="298" r:id="rId5"/>
    <p:sldId id="297" r:id="rId6"/>
    <p:sldId id="321" r:id="rId7"/>
    <p:sldId id="299" r:id="rId8"/>
    <p:sldId id="295" r:id="rId9"/>
    <p:sldId id="259" r:id="rId10"/>
    <p:sldId id="302" r:id="rId11"/>
    <p:sldId id="307" r:id="rId12"/>
    <p:sldId id="318" r:id="rId13"/>
    <p:sldId id="313" r:id="rId14"/>
    <p:sldId id="314" r:id="rId15"/>
    <p:sldId id="308" r:id="rId16"/>
    <p:sldId id="309" r:id="rId17"/>
    <p:sldId id="303" r:id="rId18"/>
    <p:sldId id="311" r:id="rId19"/>
    <p:sldId id="319" r:id="rId20"/>
    <p:sldId id="320" r:id="rId21"/>
    <p:sldId id="306" r:id="rId22"/>
    <p:sldId id="312" r:id="rId23"/>
    <p:sldId id="305" r:id="rId24"/>
    <p:sldId id="304" r:id="rId25"/>
    <p:sldId id="296" r:id="rId26"/>
    <p:sldId id="258" r:id="rId27"/>
    <p:sldId id="293" r:id="rId28"/>
    <p:sldId id="294" r:id="rId29"/>
    <p:sldId id="315" r:id="rId30"/>
    <p:sldId id="316" r:id="rId31"/>
    <p:sldId id="322" r:id="rId32"/>
    <p:sldId id="310" r:id="rId33"/>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04" autoAdjust="0"/>
    <p:restoredTop sz="90893"/>
  </p:normalViewPr>
  <p:slideViewPr>
    <p:cSldViewPr>
      <p:cViewPr varScale="1">
        <p:scale>
          <a:sx n="124" d="100"/>
          <a:sy n="124" d="100"/>
        </p:scale>
        <p:origin x="80" y="1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A3496B71-80E6-4810-8942-68FF34953B01}"/>
              </a:ext>
            </a:extLst>
          </p:cNvPr>
          <p:cNvSpPr>
            <a:spLocks noGrp="1" noChangeArrowheads="1"/>
          </p:cNvSpPr>
          <p:nvPr>
            <p:ph type="hdr" sz="quarter"/>
          </p:nvPr>
        </p:nvSpPr>
        <p:spPr bwMode="auto">
          <a:xfrm>
            <a:off x="0" y="0"/>
            <a:ext cx="3076575" cy="512763"/>
          </a:xfrm>
          <a:prstGeom prst="rect">
            <a:avLst/>
          </a:prstGeom>
          <a:noFill/>
          <a:ln>
            <a:noFill/>
          </a:ln>
          <a:effectLst/>
        </p:spPr>
        <p:txBody>
          <a:bodyPr vert="horz" wrap="square" lIns="94768" tIns="47384" rIns="94768" bIns="47384" numCol="1" anchor="t" anchorCtr="0" compatLnSpc="1">
            <a:prstTxWarp prst="textNoShape">
              <a:avLst/>
            </a:prstTxWarp>
          </a:bodyPr>
          <a:lstStyle>
            <a:lvl1pPr defTabSz="947738" eaLnBrk="1" hangingPunct="1">
              <a:defRPr sz="1200">
                <a:latin typeface="Tahoma" pitchFamily="34" charset="0"/>
              </a:defRPr>
            </a:lvl1pPr>
          </a:lstStyle>
          <a:p>
            <a:pPr>
              <a:defRPr/>
            </a:pPr>
            <a:r>
              <a:rPr lang="it-IT" altLang="it-IT"/>
              <a:t>Prof.ssa Brunella Brunelli</a:t>
            </a:r>
          </a:p>
        </p:txBody>
      </p:sp>
      <p:sp>
        <p:nvSpPr>
          <p:cNvPr id="124931" name="Rectangle 3">
            <a:extLst>
              <a:ext uri="{FF2B5EF4-FFF2-40B4-BE49-F238E27FC236}">
                <a16:creationId xmlns:a16="http://schemas.microsoft.com/office/drawing/2014/main" id="{BA7CF2DC-BC34-4687-9F6E-250062430FEB}"/>
              </a:ext>
            </a:extLst>
          </p:cNvPr>
          <p:cNvSpPr>
            <a:spLocks noGrp="1" noChangeArrowheads="1"/>
          </p:cNvSpPr>
          <p:nvPr>
            <p:ph type="dt" sz="quarter" idx="1"/>
          </p:nvPr>
        </p:nvSpPr>
        <p:spPr bwMode="auto">
          <a:xfrm>
            <a:off x="4022725" y="0"/>
            <a:ext cx="3076575" cy="512763"/>
          </a:xfrm>
          <a:prstGeom prst="rect">
            <a:avLst/>
          </a:prstGeom>
          <a:noFill/>
          <a:ln>
            <a:noFill/>
          </a:ln>
          <a:effectLst/>
        </p:spPr>
        <p:txBody>
          <a:bodyPr vert="horz" wrap="square" lIns="94768" tIns="47384" rIns="94768" bIns="47384" numCol="1" anchor="t" anchorCtr="0" compatLnSpc="1">
            <a:prstTxWarp prst="textNoShape">
              <a:avLst/>
            </a:prstTxWarp>
          </a:bodyPr>
          <a:lstStyle>
            <a:lvl1pPr algn="r" defTabSz="947738" eaLnBrk="1" hangingPunct="1">
              <a:defRPr sz="1200">
                <a:latin typeface="Tahoma" pitchFamily="34" charset="0"/>
              </a:defRPr>
            </a:lvl1pPr>
          </a:lstStyle>
          <a:p>
            <a:pPr>
              <a:defRPr/>
            </a:pPr>
            <a:endParaRPr lang="it-IT" altLang="it-IT"/>
          </a:p>
        </p:txBody>
      </p:sp>
      <p:sp>
        <p:nvSpPr>
          <p:cNvPr id="124932" name="Rectangle 4">
            <a:extLst>
              <a:ext uri="{FF2B5EF4-FFF2-40B4-BE49-F238E27FC236}">
                <a16:creationId xmlns:a16="http://schemas.microsoft.com/office/drawing/2014/main" id="{48314C65-7472-42DA-936E-68B1A6F0B47A}"/>
              </a:ext>
            </a:extLst>
          </p:cNvPr>
          <p:cNvSpPr>
            <a:spLocks noGrp="1" noChangeArrowheads="1"/>
          </p:cNvSpPr>
          <p:nvPr>
            <p:ph type="ftr" sz="quarter" idx="2"/>
          </p:nvPr>
        </p:nvSpPr>
        <p:spPr bwMode="auto">
          <a:xfrm>
            <a:off x="0" y="9721850"/>
            <a:ext cx="3076575" cy="512763"/>
          </a:xfrm>
          <a:prstGeom prst="rect">
            <a:avLst/>
          </a:prstGeom>
          <a:noFill/>
          <a:ln>
            <a:noFill/>
          </a:ln>
          <a:effectLst/>
        </p:spPr>
        <p:txBody>
          <a:bodyPr vert="horz" wrap="square" lIns="94768" tIns="47384" rIns="94768" bIns="47384" numCol="1" anchor="b" anchorCtr="0" compatLnSpc="1">
            <a:prstTxWarp prst="textNoShape">
              <a:avLst/>
            </a:prstTxWarp>
          </a:bodyPr>
          <a:lstStyle>
            <a:lvl1pPr defTabSz="947738" eaLnBrk="1" hangingPunct="1">
              <a:defRPr sz="1200">
                <a:latin typeface="Tahoma" pitchFamily="34" charset="0"/>
              </a:defRPr>
            </a:lvl1pPr>
          </a:lstStyle>
          <a:p>
            <a:pPr>
              <a:defRPr/>
            </a:pPr>
            <a:endParaRPr lang="it-IT" altLang="it-IT"/>
          </a:p>
        </p:txBody>
      </p:sp>
      <p:sp>
        <p:nvSpPr>
          <p:cNvPr id="124933" name="Rectangle 5">
            <a:extLst>
              <a:ext uri="{FF2B5EF4-FFF2-40B4-BE49-F238E27FC236}">
                <a16:creationId xmlns:a16="http://schemas.microsoft.com/office/drawing/2014/main" id="{56A5B081-3B7E-4ADF-B1CC-E7ED262E1CF0}"/>
              </a:ext>
            </a:extLst>
          </p:cNvPr>
          <p:cNvSpPr>
            <a:spLocks noGrp="1" noChangeArrowheads="1"/>
          </p:cNvSpPr>
          <p:nvPr>
            <p:ph type="sldNum" sz="quarter" idx="3"/>
          </p:nvPr>
        </p:nvSpPr>
        <p:spPr bwMode="auto">
          <a:xfrm>
            <a:off x="4022725" y="9721850"/>
            <a:ext cx="3076575" cy="512763"/>
          </a:xfrm>
          <a:prstGeom prst="rect">
            <a:avLst/>
          </a:prstGeom>
          <a:noFill/>
          <a:ln>
            <a:noFill/>
          </a:ln>
          <a:effectLst/>
        </p:spPr>
        <p:txBody>
          <a:bodyPr vert="horz" wrap="square" lIns="94768" tIns="47384" rIns="94768" bIns="47384" numCol="1" anchor="b" anchorCtr="0" compatLnSpc="1">
            <a:prstTxWarp prst="textNoShape">
              <a:avLst/>
            </a:prstTxWarp>
          </a:bodyPr>
          <a:lstStyle>
            <a:lvl1pPr algn="r" defTabSz="947738" eaLnBrk="1" hangingPunct="1">
              <a:defRPr sz="1200"/>
            </a:lvl1pPr>
          </a:lstStyle>
          <a:p>
            <a:pPr>
              <a:defRPr/>
            </a:pPr>
            <a:fld id="{03803FEE-9B64-4521-9C7B-3E4630C18820}"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A80B0AD-26BC-4F95-92D4-6E54D21BE617}"/>
              </a:ext>
            </a:extLst>
          </p:cNvPr>
          <p:cNvSpPr>
            <a:spLocks noGrp="1"/>
          </p:cNvSpPr>
          <p:nvPr>
            <p:ph type="hdr" sz="quarter"/>
          </p:nvPr>
        </p:nvSpPr>
        <p:spPr bwMode="auto">
          <a:xfrm>
            <a:off x="0" y="0"/>
            <a:ext cx="3076575" cy="512763"/>
          </a:xfrm>
          <a:prstGeom prst="rect">
            <a:avLst/>
          </a:prstGeom>
          <a:noFill/>
          <a:ln>
            <a:noFill/>
          </a:ln>
        </p:spPr>
        <p:txBody>
          <a:bodyPr vert="horz" wrap="square" lIns="94768" tIns="47384" rIns="94768" bIns="47384" numCol="1" anchor="t" anchorCtr="0" compatLnSpc="1">
            <a:prstTxWarp prst="textNoShape">
              <a:avLst/>
            </a:prstTxWarp>
          </a:bodyPr>
          <a:lstStyle>
            <a:lvl1pPr defTabSz="947738">
              <a:defRPr sz="1200">
                <a:latin typeface="Tahoma" pitchFamily="34" charset="0"/>
              </a:defRPr>
            </a:lvl1pPr>
          </a:lstStyle>
          <a:p>
            <a:pPr>
              <a:defRPr/>
            </a:pPr>
            <a:r>
              <a:rPr lang="it-IT" altLang="en-US"/>
              <a:t>Prof.ssa Brunella Brunelli</a:t>
            </a:r>
          </a:p>
        </p:txBody>
      </p:sp>
      <p:sp>
        <p:nvSpPr>
          <p:cNvPr id="3" name="Segnaposto data 2">
            <a:extLst>
              <a:ext uri="{FF2B5EF4-FFF2-40B4-BE49-F238E27FC236}">
                <a16:creationId xmlns:a16="http://schemas.microsoft.com/office/drawing/2014/main" id="{2EDA0507-C00E-4DEE-8E2F-7BB19BB185F6}"/>
              </a:ext>
            </a:extLst>
          </p:cNvPr>
          <p:cNvSpPr>
            <a:spLocks noGrp="1"/>
          </p:cNvSpPr>
          <p:nvPr>
            <p:ph type="dt" idx="1"/>
          </p:nvPr>
        </p:nvSpPr>
        <p:spPr bwMode="auto">
          <a:xfrm>
            <a:off x="4021138" y="0"/>
            <a:ext cx="3076575" cy="512763"/>
          </a:xfrm>
          <a:prstGeom prst="rect">
            <a:avLst/>
          </a:prstGeom>
          <a:noFill/>
          <a:ln>
            <a:noFill/>
          </a:ln>
        </p:spPr>
        <p:txBody>
          <a:bodyPr vert="horz" wrap="square" lIns="94768" tIns="47384" rIns="94768" bIns="47384" numCol="1" anchor="t" anchorCtr="0" compatLnSpc="1">
            <a:prstTxWarp prst="textNoShape">
              <a:avLst/>
            </a:prstTxWarp>
          </a:bodyPr>
          <a:lstStyle>
            <a:lvl1pPr algn="r" defTabSz="947738">
              <a:defRPr sz="1200">
                <a:latin typeface="Tahoma" pitchFamily="34" charset="0"/>
              </a:defRPr>
            </a:lvl1pPr>
          </a:lstStyle>
          <a:p>
            <a:pPr>
              <a:defRPr/>
            </a:pPr>
            <a:fld id="{AE354826-0231-4BAE-997C-4D972EB29B91}" type="datetimeFigureOut">
              <a:rPr lang="it-IT" altLang="en-US"/>
              <a:pPr>
                <a:defRPr/>
              </a:pPr>
              <a:t>14/02/2022</a:t>
            </a:fld>
            <a:endParaRPr lang="it-IT" altLang="en-US"/>
          </a:p>
        </p:txBody>
      </p:sp>
      <p:sp>
        <p:nvSpPr>
          <p:cNvPr id="4" name="Segnaposto immagine diapositiva 3">
            <a:extLst>
              <a:ext uri="{FF2B5EF4-FFF2-40B4-BE49-F238E27FC236}">
                <a16:creationId xmlns:a16="http://schemas.microsoft.com/office/drawing/2014/main" id="{9463A354-8F8B-41F9-8FB1-F11DC0F67E3A}"/>
              </a:ext>
            </a:extLst>
          </p:cNvPr>
          <p:cNvSpPr>
            <a:spLocks noGrp="1" noRot="1" noChangeAspect="1"/>
          </p:cNvSpPr>
          <p:nvPr>
            <p:ph type="sldImg" idx="2"/>
          </p:nvPr>
        </p:nvSpPr>
        <p:spPr>
          <a:xfrm>
            <a:off x="990600" y="768350"/>
            <a:ext cx="5118100" cy="38369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95D735E2-B556-4CA5-8549-D0C347B165B8}"/>
              </a:ext>
            </a:extLst>
          </p:cNvPr>
          <p:cNvSpPr>
            <a:spLocks noGrp="1"/>
          </p:cNvSpPr>
          <p:nvPr>
            <p:ph type="body" sz="quarter" idx="3"/>
          </p:nvPr>
        </p:nvSpPr>
        <p:spPr bwMode="auto">
          <a:xfrm>
            <a:off x="709613" y="4860925"/>
            <a:ext cx="5680075" cy="4605338"/>
          </a:xfrm>
          <a:prstGeom prst="rect">
            <a:avLst/>
          </a:prstGeom>
          <a:noFill/>
          <a:ln>
            <a:noFill/>
          </a:ln>
        </p:spPr>
        <p:txBody>
          <a:bodyPr vert="horz" wrap="square" lIns="94768" tIns="47384" rIns="94768" bIns="47384"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243528F6-F9F3-4569-BDA5-CD4628888673}"/>
              </a:ext>
            </a:extLst>
          </p:cNvPr>
          <p:cNvSpPr>
            <a:spLocks noGrp="1"/>
          </p:cNvSpPr>
          <p:nvPr>
            <p:ph type="ftr" sz="quarter" idx="4"/>
          </p:nvPr>
        </p:nvSpPr>
        <p:spPr bwMode="auto">
          <a:xfrm>
            <a:off x="0" y="9720263"/>
            <a:ext cx="3076575" cy="512762"/>
          </a:xfrm>
          <a:prstGeom prst="rect">
            <a:avLst/>
          </a:prstGeom>
          <a:noFill/>
          <a:ln>
            <a:noFill/>
          </a:ln>
        </p:spPr>
        <p:txBody>
          <a:bodyPr vert="horz" wrap="square" lIns="94768" tIns="47384" rIns="94768" bIns="47384" numCol="1" anchor="b" anchorCtr="0" compatLnSpc="1">
            <a:prstTxWarp prst="textNoShape">
              <a:avLst/>
            </a:prstTxWarp>
          </a:bodyPr>
          <a:lstStyle>
            <a:lvl1pPr defTabSz="947738">
              <a:defRPr sz="1200">
                <a:latin typeface="Tahoma" pitchFamily="34" charset="0"/>
              </a:defRPr>
            </a:lvl1pPr>
          </a:lstStyle>
          <a:p>
            <a:pPr>
              <a:defRPr/>
            </a:pPr>
            <a:endParaRPr lang="it-IT" altLang="en-US"/>
          </a:p>
        </p:txBody>
      </p:sp>
      <p:sp>
        <p:nvSpPr>
          <p:cNvPr id="7" name="Segnaposto numero diapositiva 6">
            <a:extLst>
              <a:ext uri="{FF2B5EF4-FFF2-40B4-BE49-F238E27FC236}">
                <a16:creationId xmlns:a16="http://schemas.microsoft.com/office/drawing/2014/main" id="{800CD33A-0F7F-4AE7-8C57-0BF3544542B2}"/>
              </a:ext>
            </a:extLst>
          </p:cNvPr>
          <p:cNvSpPr>
            <a:spLocks noGrp="1"/>
          </p:cNvSpPr>
          <p:nvPr>
            <p:ph type="sldNum" sz="quarter" idx="5"/>
          </p:nvPr>
        </p:nvSpPr>
        <p:spPr bwMode="auto">
          <a:xfrm>
            <a:off x="4021138" y="9720263"/>
            <a:ext cx="3076575" cy="512762"/>
          </a:xfrm>
          <a:prstGeom prst="rect">
            <a:avLst/>
          </a:prstGeom>
          <a:noFill/>
          <a:ln>
            <a:noFill/>
          </a:ln>
        </p:spPr>
        <p:txBody>
          <a:bodyPr vert="horz" wrap="square" lIns="94768" tIns="47384" rIns="94768" bIns="47384" numCol="1" anchor="b" anchorCtr="0" compatLnSpc="1">
            <a:prstTxWarp prst="textNoShape">
              <a:avLst/>
            </a:prstTxWarp>
          </a:bodyPr>
          <a:lstStyle>
            <a:lvl1pPr algn="r" defTabSz="947738">
              <a:defRPr sz="1200"/>
            </a:lvl1pPr>
          </a:lstStyle>
          <a:p>
            <a:pPr>
              <a:defRPr/>
            </a:pPr>
            <a:fld id="{D541E545-34B8-4C28-BFBD-F554596D6A60}"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a:extLst>
              <a:ext uri="{FF2B5EF4-FFF2-40B4-BE49-F238E27FC236}">
                <a16:creationId xmlns:a16="http://schemas.microsoft.com/office/drawing/2014/main" id="{98258E02-1432-49C3-B994-5ED04D431A68}"/>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a:extLst>
              <a:ext uri="{FF2B5EF4-FFF2-40B4-BE49-F238E27FC236}">
                <a16:creationId xmlns:a16="http://schemas.microsoft.com/office/drawing/2014/main" id="{5B05B7BE-5163-48F3-8E54-B721DB64A63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AC7EDFF5-3836-4DA4-A4F0-A8E3752F041B}"/>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a:extLst>
              <a:ext uri="{FF2B5EF4-FFF2-40B4-BE49-F238E27FC236}">
                <a16:creationId xmlns:a16="http://schemas.microsoft.com/office/drawing/2014/main" id="{265652B7-AF9F-4E99-A222-87A60D4C70A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a:extLst>
              <a:ext uri="{FF2B5EF4-FFF2-40B4-BE49-F238E27FC236}">
                <a16:creationId xmlns:a16="http://schemas.microsoft.com/office/drawing/2014/main" id="{7634A9AD-55AC-401F-883A-1DF1A21210B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35B7349D-DA5A-4308-B934-FF8A5506E26B}"/>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a:extLst>
              <a:ext uri="{FF2B5EF4-FFF2-40B4-BE49-F238E27FC236}">
                <a16:creationId xmlns:a16="http://schemas.microsoft.com/office/drawing/2014/main" id="{2C365719-0A22-428D-BF92-7F098200BD0D}"/>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a:extLst>
              <a:ext uri="{FF2B5EF4-FFF2-40B4-BE49-F238E27FC236}">
                <a16:creationId xmlns:a16="http://schemas.microsoft.com/office/drawing/2014/main" id="{0C021498-A66D-4C80-8D07-765C3234BF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D1C42F04-E119-4418-BCAA-7CC75FA21A14}"/>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a:extLst>
              <a:ext uri="{FF2B5EF4-FFF2-40B4-BE49-F238E27FC236}">
                <a16:creationId xmlns:a16="http://schemas.microsoft.com/office/drawing/2014/main" id="{2C365719-0A22-428D-BF92-7F098200BD0D}"/>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a:extLst>
              <a:ext uri="{FF2B5EF4-FFF2-40B4-BE49-F238E27FC236}">
                <a16:creationId xmlns:a16="http://schemas.microsoft.com/office/drawing/2014/main" id="{0C021498-A66D-4C80-8D07-765C3234BF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D1C42F04-E119-4418-BCAA-7CC75FA21A14}"/>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1205193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a:extLst>
              <a:ext uri="{FF2B5EF4-FFF2-40B4-BE49-F238E27FC236}">
                <a16:creationId xmlns:a16="http://schemas.microsoft.com/office/drawing/2014/main" id="{2C365719-0A22-428D-BF92-7F098200BD0D}"/>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a:extLst>
              <a:ext uri="{FF2B5EF4-FFF2-40B4-BE49-F238E27FC236}">
                <a16:creationId xmlns:a16="http://schemas.microsoft.com/office/drawing/2014/main" id="{0C021498-A66D-4C80-8D07-765C3234BF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D1C42F04-E119-4418-BCAA-7CC75FA21A14}"/>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2691231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a:extLst>
              <a:ext uri="{FF2B5EF4-FFF2-40B4-BE49-F238E27FC236}">
                <a16:creationId xmlns:a16="http://schemas.microsoft.com/office/drawing/2014/main" id="{CCF3D4CD-AB75-498D-954C-8679D9B5E8D8}"/>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a:extLst>
              <a:ext uri="{FF2B5EF4-FFF2-40B4-BE49-F238E27FC236}">
                <a16:creationId xmlns:a16="http://schemas.microsoft.com/office/drawing/2014/main" id="{0F9000A3-D101-4C63-8A82-9FEC78BC53D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4AEE30A4-3783-4933-AE86-92A5D169E2AD}"/>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a:extLst>
              <a:ext uri="{FF2B5EF4-FFF2-40B4-BE49-F238E27FC236}">
                <a16:creationId xmlns:a16="http://schemas.microsoft.com/office/drawing/2014/main" id="{D094D830-0C0A-4464-819F-1CA24821B992}"/>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a:extLst>
              <a:ext uri="{FF2B5EF4-FFF2-40B4-BE49-F238E27FC236}">
                <a16:creationId xmlns:a16="http://schemas.microsoft.com/office/drawing/2014/main" id="{99A98B1A-E72F-436B-8219-55CC659B20E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71FB620D-5144-4EC5-98CD-1F1EB409F0B4}"/>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a:extLst>
              <a:ext uri="{FF2B5EF4-FFF2-40B4-BE49-F238E27FC236}">
                <a16:creationId xmlns:a16="http://schemas.microsoft.com/office/drawing/2014/main" id="{A2A02F6B-62B9-4323-AAE3-56194A6FC42B}"/>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a:extLst>
              <a:ext uri="{FF2B5EF4-FFF2-40B4-BE49-F238E27FC236}">
                <a16:creationId xmlns:a16="http://schemas.microsoft.com/office/drawing/2014/main" id="{29DBF223-A0F8-4097-ABC6-9E74826811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BA2CEF01-071F-458D-A596-1DCDE74090F6}"/>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a:extLst>
              <a:ext uri="{FF2B5EF4-FFF2-40B4-BE49-F238E27FC236}">
                <a16:creationId xmlns:a16="http://schemas.microsoft.com/office/drawing/2014/main" id="{A2A02F6B-62B9-4323-AAE3-56194A6FC42B}"/>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a:extLst>
              <a:ext uri="{FF2B5EF4-FFF2-40B4-BE49-F238E27FC236}">
                <a16:creationId xmlns:a16="http://schemas.microsoft.com/office/drawing/2014/main" id="{29DBF223-A0F8-4097-ABC6-9E74826811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5CDBC41D-6CD3-4E9C-B8C4-E66879D63E54}"/>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297282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a:extLst>
              <a:ext uri="{FF2B5EF4-FFF2-40B4-BE49-F238E27FC236}">
                <a16:creationId xmlns:a16="http://schemas.microsoft.com/office/drawing/2014/main" id="{3D1AF987-86F7-4FB0-B007-057807AE013A}"/>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a:extLst>
              <a:ext uri="{FF2B5EF4-FFF2-40B4-BE49-F238E27FC236}">
                <a16:creationId xmlns:a16="http://schemas.microsoft.com/office/drawing/2014/main" id="{CF946C22-F145-4003-BB7F-3C25252F3F2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0C71AD10-A206-4948-BE8D-0031B7261855}"/>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a:extLst>
              <a:ext uri="{FF2B5EF4-FFF2-40B4-BE49-F238E27FC236}">
                <a16:creationId xmlns:a16="http://schemas.microsoft.com/office/drawing/2014/main" id="{2C365719-0A22-428D-BF92-7F098200BD0D}"/>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a:extLst>
              <a:ext uri="{FF2B5EF4-FFF2-40B4-BE49-F238E27FC236}">
                <a16:creationId xmlns:a16="http://schemas.microsoft.com/office/drawing/2014/main" id="{0C021498-A66D-4C80-8D07-765C3234BF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69F4BDC9-AD97-4457-AD13-B0478694A7D4}"/>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173070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id="{79C6CA30-8840-41E4-A6D7-D76FBCACCB15}"/>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Segnaposto note 2">
            <a:extLst>
              <a:ext uri="{FF2B5EF4-FFF2-40B4-BE49-F238E27FC236}">
                <a16:creationId xmlns:a16="http://schemas.microsoft.com/office/drawing/2014/main" id="{D9FB5726-ACBF-412F-9B7D-15C6463E1C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291538DD-D9F3-41F2-A67D-D98A674F2384}"/>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a:extLst>
              <a:ext uri="{FF2B5EF4-FFF2-40B4-BE49-F238E27FC236}">
                <a16:creationId xmlns:a16="http://schemas.microsoft.com/office/drawing/2014/main" id="{951BB193-9841-48C5-9916-68EB7D18CD94}"/>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a:extLst>
              <a:ext uri="{FF2B5EF4-FFF2-40B4-BE49-F238E27FC236}">
                <a16:creationId xmlns:a16="http://schemas.microsoft.com/office/drawing/2014/main" id="{67DF2C99-7352-439D-8C99-E5AA5507BEF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09756C06-6B7C-48C5-AA2B-D98129B2D3AE}"/>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a:extLst>
              <a:ext uri="{FF2B5EF4-FFF2-40B4-BE49-F238E27FC236}">
                <a16:creationId xmlns:a16="http://schemas.microsoft.com/office/drawing/2014/main" id="{02AE64AF-021F-4777-9461-277479FA343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a:extLst>
              <a:ext uri="{FF2B5EF4-FFF2-40B4-BE49-F238E27FC236}">
                <a16:creationId xmlns:a16="http://schemas.microsoft.com/office/drawing/2014/main" id="{C2F3A896-5637-446C-95EC-FB71C10828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DA376991-8056-4B72-B1E2-869405A0894D}"/>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a:extLst>
              <a:ext uri="{FF2B5EF4-FFF2-40B4-BE49-F238E27FC236}">
                <a16:creationId xmlns:a16="http://schemas.microsoft.com/office/drawing/2014/main" id="{F94913EA-1969-4872-B7CB-E4D73B285D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Segnaposto note 2">
            <a:extLst>
              <a:ext uri="{FF2B5EF4-FFF2-40B4-BE49-F238E27FC236}">
                <a16:creationId xmlns:a16="http://schemas.microsoft.com/office/drawing/2014/main" id="{35B3B2B4-B721-4CB3-BA4C-2CFEC4FCFEC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D75476E6-14DE-4346-B12A-0311607A195E}"/>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a:extLst>
              <a:ext uri="{FF2B5EF4-FFF2-40B4-BE49-F238E27FC236}">
                <a16:creationId xmlns:a16="http://schemas.microsoft.com/office/drawing/2014/main" id="{7BFCAE9D-44FD-4530-B3B0-634B23CC790B}"/>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Segnaposto note 2">
            <a:extLst>
              <a:ext uri="{FF2B5EF4-FFF2-40B4-BE49-F238E27FC236}">
                <a16:creationId xmlns:a16="http://schemas.microsoft.com/office/drawing/2014/main" id="{CCAD82C1-C7FA-4203-B252-18587ADE20B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12FFBBCB-3424-4779-8AAE-5B32EE6FC1D4}"/>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a:extLst>
              <a:ext uri="{FF2B5EF4-FFF2-40B4-BE49-F238E27FC236}">
                <a16:creationId xmlns:a16="http://schemas.microsoft.com/office/drawing/2014/main" id="{5563D556-8D93-4E4C-BBB9-B04F1AE2A131}"/>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a:extLst>
              <a:ext uri="{FF2B5EF4-FFF2-40B4-BE49-F238E27FC236}">
                <a16:creationId xmlns:a16="http://schemas.microsoft.com/office/drawing/2014/main" id="{098AEC73-8239-4ADF-9AC1-CFAA0E2BEAE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EC818F48-3DAD-480F-995C-EF28CEFD8A9A}"/>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0B5BA9DB-84B5-4BF1-A202-956300634B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a:extLst>
              <a:ext uri="{FF2B5EF4-FFF2-40B4-BE49-F238E27FC236}">
                <a16:creationId xmlns:a16="http://schemas.microsoft.com/office/drawing/2014/main" id="{240DF44B-7624-4894-A97F-2C9C319B4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4AE06535-E279-440B-8B9B-8572A8D23336}"/>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0B5BA9DB-84B5-4BF1-A202-956300634B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a:extLst>
              <a:ext uri="{FF2B5EF4-FFF2-40B4-BE49-F238E27FC236}">
                <a16:creationId xmlns:a16="http://schemas.microsoft.com/office/drawing/2014/main" id="{240DF44B-7624-4894-A97F-2C9C319B4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4AE06535-E279-440B-8B9B-8572A8D23336}"/>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1435825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0B5BA9DB-84B5-4BF1-A202-956300634B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a:extLst>
              <a:ext uri="{FF2B5EF4-FFF2-40B4-BE49-F238E27FC236}">
                <a16:creationId xmlns:a16="http://schemas.microsoft.com/office/drawing/2014/main" id="{240DF44B-7624-4894-A97F-2C9C319B4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4AE06535-E279-440B-8B9B-8572A8D23336}"/>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5647085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0B5BA9DB-84B5-4BF1-A202-956300634B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a:extLst>
              <a:ext uri="{FF2B5EF4-FFF2-40B4-BE49-F238E27FC236}">
                <a16:creationId xmlns:a16="http://schemas.microsoft.com/office/drawing/2014/main" id="{240DF44B-7624-4894-A97F-2C9C319B4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4AE06535-E279-440B-8B9B-8572A8D23336}"/>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39313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0B5BA9DB-84B5-4BF1-A202-956300634B97}"/>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a:extLst>
              <a:ext uri="{FF2B5EF4-FFF2-40B4-BE49-F238E27FC236}">
                <a16:creationId xmlns:a16="http://schemas.microsoft.com/office/drawing/2014/main" id="{240DF44B-7624-4894-A97F-2C9C319B4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0CB7FF50-53C0-43F3-81A5-3321CBDE730B}"/>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73024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id="{79C6CA30-8840-41E4-A6D7-D76FBCACCB15}"/>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Segnaposto note 2">
            <a:extLst>
              <a:ext uri="{FF2B5EF4-FFF2-40B4-BE49-F238E27FC236}">
                <a16:creationId xmlns:a16="http://schemas.microsoft.com/office/drawing/2014/main" id="{D9FB5726-ACBF-412F-9B7D-15C6463E1C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291538DD-D9F3-41F2-A67D-D98A674F2384}"/>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308221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immagine diapositiva 1">
            <a:extLst>
              <a:ext uri="{FF2B5EF4-FFF2-40B4-BE49-F238E27FC236}">
                <a16:creationId xmlns:a16="http://schemas.microsoft.com/office/drawing/2014/main" id="{8ABDF617-8E96-41F4-ABBB-DC8FCA077579}"/>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egnaposto note 2">
            <a:extLst>
              <a:ext uri="{FF2B5EF4-FFF2-40B4-BE49-F238E27FC236}">
                <a16:creationId xmlns:a16="http://schemas.microsoft.com/office/drawing/2014/main" id="{E356C5AC-7EF6-4490-AD62-CCF49120584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B6829D36-40D8-4A00-9755-736063778C5D}"/>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a:extLst>
              <a:ext uri="{FF2B5EF4-FFF2-40B4-BE49-F238E27FC236}">
                <a16:creationId xmlns:a16="http://schemas.microsoft.com/office/drawing/2014/main" id="{9B5424AC-7656-49D8-98EF-C9E3125CE7AE}"/>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a:extLst>
              <a:ext uri="{FF2B5EF4-FFF2-40B4-BE49-F238E27FC236}">
                <a16:creationId xmlns:a16="http://schemas.microsoft.com/office/drawing/2014/main" id="{D51AC3D0-792D-4AD5-9322-CD2CE888D69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62A61D93-8282-4733-9C1B-6EE232B0E082}"/>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a:extLst>
              <a:ext uri="{FF2B5EF4-FFF2-40B4-BE49-F238E27FC236}">
                <a16:creationId xmlns:a16="http://schemas.microsoft.com/office/drawing/2014/main" id="{9B5424AC-7656-49D8-98EF-C9E3125CE7AE}"/>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a:extLst>
              <a:ext uri="{FF2B5EF4-FFF2-40B4-BE49-F238E27FC236}">
                <a16:creationId xmlns:a16="http://schemas.microsoft.com/office/drawing/2014/main" id="{D51AC3D0-792D-4AD5-9322-CD2CE888D69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62A61D93-8282-4733-9C1B-6EE232B0E082}"/>
              </a:ext>
            </a:extLst>
          </p:cNvPr>
          <p:cNvSpPr>
            <a:spLocks noGrp="1"/>
          </p:cNvSpPr>
          <p:nvPr>
            <p:ph type="hdr" sz="quarter"/>
          </p:nvPr>
        </p:nvSpPr>
        <p:spPr/>
        <p:txBody>
          <a:bodyPr/>
          <a:lstStyle/>
          <a:p>
            <a:pPr>
              <a:defRPr/>
            </a:pPr>
            <a:r>
              <a:rPr lang="it-IT" altLang="en-US"/>
              <a:t>Prof.ssa Brunella Brunelli</a:t>
            </a:r>
          </a:p>
        </p:txBody>
      </p:sp>
    </p:spTree>
    <p:extLst>
      <p:ext uri="{BB962C8B-B14F-4D97-AF65-F5344CB8AC3E}">
        <p14:creationId xmlns:p14="http://schemas.microsoft.com/office/powerpoint/2010/main" val="3525897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a:extLst>
              <a:ext uri="{FF2B5EF4-FFF2-40B4-BE49-F238E27FC236}">
                <a16:creationId xmlns:a16="http://schemas.microsoft.com/office/drawing/2014/main" id="{A753A468-BF9F-415A-B598-AB6BE3A6BD84}"/>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a:extLst>
              <a:ext uri="{FF2B5EF4-FFF2-40B4-BE49-F238E27FC236}">
                <a16:creationId xmlns:a16="http://schemas.microsoft.com/office/drawing/2014/main" id="{B8BB67B2-BE97-41DD-8F70-0C38D1F9FD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60D3618C-1973-46FD-BB83-33711776F558}"/>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a:extLst>
              <a:ext uri="{FF2B5EF4-FFF2-40B4-BE49-F238E27FC236}">
                <a16:creationId xmlns:a16="http://schemas.microsoft.com/office/drawing/2014/main" id="{748FDFF5-ECA8-47DA-ABE3-A265AEA98D09}"/>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a:extLst>
              <a:ext uri="{FF2B5EF4-FFF2-40B4-BE49-F238E27FC236}">
                <a16:creationId xmlns:a16="http://schemas.microsoft.com/office/drawing/2014/main" id="{DCB22A8E-0D1A-4763-9804-7CB1EE8B4C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82D95FFC-5149-435F-ABA4-63C2772332F7}"/>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a:extLst>
              <a:ext uri="{FF2B5EF4-FFF2-40B4-BE49-F238E27FC236}">
                <a16:creationId xmlns:a16="http://schemas.microsoft.com/office/drawing/2014/main" id="{8B6B3770-A090-4C3C-B5BF-D0FD7E83DC5C}"/>
              </a:ext>
            </a:extLst>
          </p:cNvPr>
          <p:cNvSpPr>
            <a:spLocks noGrp="1" noRot="1" noChangeAspect="1" noChangeArrowheads="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a:extLst>
              <a:ext uri="{FF2B5EF4-FFF2-40B4-BE49-F238E27FC236}">
                <a16:creationId xmlns:a16="http://schemas.microsoft.com/office/drawing/2014/main" id="{E4B75F04-12A1-4BCE-A084-699D9F0111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2" name="Segnaposto intestazione 1">
            <a:extLst>
              <a:ext uri="{FF2B5EF4-FFF2-40B4-BE49-F238E27FC236}">
                <a16:creationId xmlns:a16="http://schemas.microsoft.com/office/drawing/2014/main" id="{868CC55D-1260-4F37-94E3-5A392CEB3DDC}"/>
              </a:ext>
            </a:extLst>
          </p:cNvPr>
          <p:cNvSpPr>
            <a:spLocks noGrp="1"/>
          </p:cNvSpPr>
          <p:nvPr>
            <p:ph type="hdr" sz="quarter"/>
          </p:nvPr>
        </p:nvSpPr>
        <p:spPr/>
        <p:txBody>
          <a:bodyPr/>
          <a:lstStyle/>
          <a:p>
            <a:pPr>
              <a:defRPr/>
            </a:pPr>
            <a:r>
              <a:rPr lang="it-IT" altLang="en-US"/>
              <a:t>Prof.ssa Brunella Brunelli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9E8081B-EFA0-48C5-A143-4663A6476181}"/>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312D7D51-C858-4538-9448-BDF7A3C60E49}"/>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2A8F5AE7-61BE-4A84-A195-BE9E775095A7}"/>
                  </a:ext>
                </a:extLst>
              </p:cNvPr>
              <p:cNvSpPr>
                <a:spLocks noChangeArrowheads="1"/>
              </p:cNvSpPr>
              <p:nvPr/>
            </p:nvSpPr>
            <p:spPr bwMode="auto">
              <a:xfrm>
                <a:off x="720" y="336"/>
                <a:ext cx="384" cy="432"/>
              </a:xfrm>
              <a:prstGeom prst="rect">
                <a:avLst/>
              </a:prstGeom>
              <a:solidFill>
                <a:schemeClr val="folHlink"/>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sp>
            <p:nvSpPr>
              <p:cNvPr id="13" name="Rectangle 5">
                <a:extLst>
                  <a:ext uri="{FF2B5EF4-FFF2-40B4-BE49-F238E27FC236}">
                    <a16:creationId xmlns:a16="http://schemas.microsoft.com/office/drawing/2014/main" id="{D00BAE7E-AF04-4C03-BDE2-06F96E5D7284}"/>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grpSp>
        <p:grpSp>
          <p:nvGrpSpPr>
            <p:cNvPr id="6" name="Group 6">
              <a:extLst>
                <a:ext uri="{FF2B5EF4-FFF2-40B4-BE49-F238E27FC236}">
                  <a16:creationId xmlns:a16="http://schemas.microsoft.com/office/drawing/2014/main" id="{2529C999-CAF9-49FA-BD7A-2577C8DA33DD}"/>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476F636B-07DE-4736-80AD-B52220337771}"/>
                  </a:ext>
                </a:extLst>
              </p:cNvPr>
              <p:cNvSpPr>
                <a:spLocks noChangeArrowheads="1"/>
              </p:cNvSpPr>
              <p:nvPr/>
            </p:nvSpPr>
            <p:spPr bwMode="auto">
              <a:xfrm>
                <a:off x="912" y="2640"/>
                <a:ext cx="384" cy="432"/>
              </a:xfrm>
              <a:prstGeom prst="rect">
                <a:avLst/>
              </a:prstGeom>
              <a:solidFill>
                <a:schemeClr val="accent2"/>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sp>
            <p:nvSpPr>
              <p:cNvPr id="11" name="Rectangle 8">
                <a:extLst>
                  <a:ext uri="{FF2B5EF4-FFF2-40B4-BE49-F238E27FC236}">
                    <a16:creationId xmlns:a16="http://schemas.microsoft.com/office/drawing/2014/main" id="{943E7CC9-7181-47CD-B519-BBECC0BD824A}"/>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grpSp>
        <p:sp>
          <p:nvSpPr>
            <p:cNvPr id="7" name="Rectangle 9">
              <a:extLst>
                <a:ext uri="{FF2B5EF4-FFF2-40B4-BE49-F238E27FC236}">
                  <a16:creationId xmlns:a16="http://schemas.microsoft.com/office/drawing/2014/main" id="{2E20BF27-0A0F-48E9-8B9B-93F8A2B23C80}"/>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sp>
          <p:nvSpPr>
            <p:cNvPr id="8" name="Rectangle 10">
              <a:extLst>
                <a:ext uri="{FF2B5EF4-FFF2-40B4-BE49-F238E27FC236}">
                  <a16:creationId xmlns:a16="http://schemas.microsoft.com/office/drawing/2014/main" id="{D349BD08-810C-4B8C-8EF8-EF7BADF307C5}"/>
                </a:ext>
              </a:extLst>
            </p:cNvPr>
            <p:cNvSpPr>
              <a:spLocks noChangeArrowheads="1"/>
            </p:cNvSpPr>
            <p:nvPr/>
          </p:nvSpPr>
          <p:spPr bwMode="auto">
            <a:xfrm>
              <a:off x="400" y="1536"/>
              <a:ext cx="20" cy="663"/>
            </a:xfrm>
            <a:prstGeom prst="rect">
              <a:avLst/>
            </a:prstGeom>
            <a:solidFill>
              <a:schemeClr val="bg2"/>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sp>
          <p:nvSpPr>
            <p:cNvPr id="9" name="Rectangle 11">
              <a:extLst>
                <a:ext uri="{FF2B5EF4-FFF2-40B4-BE49-F238E27FC236}">
                  <a16:creationId xmlns:a16="http://schemas.microsoft.com/office/drawing/2014/main" id="{22FB1DEC-E202-430B-A765-9D6AC4BFB60D}"/>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it-IT" altLang="it-IT"/>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it-IT" altLang="it-IT" noProof="0"/>
              <a:t>Fare clic per modificare lo stile del titolo dello schema</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it-IT" altLang="it-IT" noProof="0"/>
              <a:t>Fare clic per modificare lo stile del sottotitolo dello schema</a:t>
            </a:r>
          </a:p>
        </p:txBody>
      </p:sp>
      <p:sp>
        <p:nvSpPr>
          <p:cNvPr id="14" name="Rectangle 14">
            <a:extLst>
              <a:ext uri="{FF2B5EF4-FFF2-40B4-BE49-F238E27FC236}">
                <a16:creationId xmlns:a16="http://schemas.microsoft.com/office/drawing/2014/main" id="{00D69B95-A209-41F8-AC64-EFE54F9772B5}"/>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it-IT" altLang="it-IT"/>
          </a:p>
        </p:txBody>
      </p:sp>
      <p:sp>
        <p:nvSpPr>
          <p:cNvPr id="15" name="Rectangle 15">
            <a:extLst>
              <a:ext uri="{FF2B5EF4-FFF2-40B4-BE49-F238E27FC236}">
                <a16:creationId xmlns:a16="http://schemas.microsoft.com/office/drawing/2014/main" id="{EB6B9614-745D-48EE-9D62-A887E21E9401}"/>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it-IT" altLang="it-IT"/>
              <a:t>Prof.ssa Brunella Brunelli</a:t>
            </a:r>
          </a:p>
        </p:txBody>
      </p:sp>
      <p:sp>
        <p:nvSpPr>
          <p:cNvPr id="16" name="Rectangle 16">
            <a:extLst>
              <a:ext uri="{FF2B5EF4-FFF2-40B4-BE49-F238E27FC236}">
                <a16:creationId xmlns:a16="http://schemas.microsoft.com/office/drawing/2014/main" id="{3EB1311E-A438-4152-BFDD-00BB65AF8E0B}"/>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3167549C-F722-4C2E-B037-D150447E61DF}" type="slidenum">
              <a:rPr lang="it-IT" altLang="it-IT"/>
              <a:pPr>
                <a:defRPr/>
              </a:pPr>
              <a:t>‹N›</a:t>
            </a:fld>
            <a:endParaRPr lang="it-IT" altLang="it-IT"/>
          </a:p>
        </p:txBody>
      </p:sp>
    </p:spTree>
    <p:extLst>
      <p:ext uri="{BB962C8B-B14F-4D97-AF65-F5344CB8AC3E}">
        <p14:creationId xmlns:p14="http://schemas.microsoft.com/office/powerpoint/2010/main" val="298747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B0C2A0CD-CC7C-4276-87A3-9CC5B4E45A12}"/>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12">
            <a:extLst>
              <a:ext uri="{FF2B5EF4-FFF2-40B4-BE49-F238E27FC236}">
                <a16:creationId xmlns:a16="http://schemas.microsoft.com/office/drawing/2014/main" id="{B3CFE616-C64E-403D-987A-4226C65C597D}"/>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6" name="Rectangle 13">
            <a:extLst>
              <a:ext uri="{FF2B5EF4-FFF2-40B4-BE49-F238E27FC236}">
                <a16:creationId xmlns:a16="http://schemas.microsoft.com/office/drawing/2014/main" id="{8744833E-16AB-40FD-B9B3-7A2496240962}"/>
              </a:ext>
            </a:extLst>
          </p:cNvPr>
          <p:cNvSpPr>
            <a:spLocks noGrp="1" noChangeArrowheads="1"/>
          </p:cNvSpPr>
          <p:nvPr>
            <p:ph type="sldNum" sz="quarter" idx="12"/>
          </p:nvPr>
        </p:nvSpPr>
        <p:spPr>
          <a:ln/>
        </p:spPr>
        <p:txBody>
          <a:bodyPr/>
          <a:lstStyle>
            <a:lvl1pPr>
              <a:defRPr/>
            </a:lvl1pPr>
          </a:lstStyle>
          <a:p>
            <a:pPr>
              <a:defRPr/>
            </a:pPr>
            <a:fld id="{6D5EEA64-9D4E-4C57-B52B-B707F7C9E114}" type="slidenum">
              <a:rPr lang="it-IT" altLang="it-IT"/>
              <a:pPr>
                <a:defRPr/>
              </a:pPr>
              <a:t>‹N›</a:t>
            </a:fld>
            <a:endParaRPr lang="it-IT" altLang="it-IT"/>
          </a:p>
        </p:txBody>
      </p:sp>
    </p:spTree>
    <p:extLst>
      <p:ext uri="{BB962C8B-B14F-4D97-AF65-F5344CB8AC3E}">
        <p14:creationId xmlns:p14="http://schemas.microsoft.com/office/powerpoint/2010/main" val="52430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617538"/>
            <a:ext cx="1951038" cy="55149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150938" y="617538"/>
            <a:ext cx="5700712" cy="55149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74C35702-9B75-4A44-85FD-A675747F67BB}"/>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12">
            <a:extLst>
              <a:ext uri="{FF2B5EF4-FFF2-40B4-BE49-F238E27FC236}">
                <a16:creationId xmlns:a16="http://schemas.microsoft.com/office/drawing/2014/main" id="{63B91843-F4FB-4627-BE32-A5BFAB12C4C5}"/>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6" name="Rectangle 13">
            <a:extLst>
              <a:ext uri="{FF2B5EF4-FFF2-40B4-BE49-F238E27FC236}">
                <a16:creationId xmlns:a16="http://schemas.microsoft.com/office/drawing/2014/main" id="{28346747-3828-4119-A53E-B92F306750CA}"/>
              </a:ext>
            </a:extLst>
          </p:cNvPr>
          <p:cNvSpPr>
            <a:spLocks noGrp="1" noChangeArrowheads="1"/>
          </p:cNvSpPr>
          <p:nvPr>
            <p:ph type="sldNum" sz="quarter" idx="12"/>
          </p:nvPr>
        </p:nvSpPr>
        <p:spPr>
          <a:ln/>
        </p:spPr>
        <p:txBody>
          <a:bodyPr/>
          <a:lstStyle>
            <a:lvl1pPr>
              <a:defRPr/>
            </a:lvl1pPr>
          </a:lstStyle>
          <a:p>
            <a:pPr>
              <a:defRPr/>
            </a:pPr>
            <a:fld id="{9EFF77CC-9A02-4EA2-ADE1-0F5E9DCF0F19}" type="slidenum">
              <a:rPr lang="it-IT" altLang="it-IT"/>
              <a:pPr>
                <a:defRPr/>
              </a:pPr>
              <a:t>‹N›</a:t>
            </a:fld>
            <a:endParaRPr lang="it-IT" altLang="it-IT"/>
          </a:p>
        </p:txBody>
      </p:sp>
    </p:spTree>
    <p:extLst>
      <p:ext uri="{BB962C8B-B14F-4D97-AF65-F5344CB8AC3E}">
        <p14:creationId xmlns:p14="http://schemas.microsoft.com/office/powerpoint/2010/main" val="401922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EE298447-5F9B-447D-8502-03F96B7E7E04}"/>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12">
            <a:extLst>
              <a:ext uri="{FF2B5EF4-FFF2-40B4-BE49-F238E27FC236}">
                <a16:creationId xmlns:a16="http://schemas.microsoft.com/office/drawing/2014/main" id="{3FEF2837-143A-488A-8F34-61CCE96E3404}"/>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6" name="Rectangle 13">
            <a:extLst>
              <a:ext uri="{FF2B5EF4-FFF2-40B4-BE49-F238E27FC236}">
                <a16:creationId xmlns:a16="http://schemas.microsoft.com/office/drawing/2014/main" id="{224591D0-959F-4DD3-8900-6DC84E632609}"/>
              </a:ext>
            </a:extLst>
          </p:cNvPr>
          <p:cNvSpPr>
            <a:spLocks noGrp="1" noChangeArrowheads="1"/>
          </p:cNvSpPr>
          <p:nvPr>
            <p:ph type="sldNum" sz="quarter" idx="12"/>
          </p:nvPr>
        </p:nvSpPr>
        <p:spPr>
          <a:ln/>
        </p:spPr>
        <p:txBody>
          <a:bodyPr/>
          <a:lstStyle>
            <a:lvl1pPr>
              <a:defRPr/>
            </a:lvl1pPr>
          </a:lstStyle>
          <a:p>
            <a:pPr>
              <a:defRPr/>
            </a:pPr>
            <a:fld id="{A40CA9A7-7705-4161-AE6A-0CE20DF42094}" type="slidenum">
              <a:rPr lang="it-IT" altLang="it-IT"/>
              <a:pPr>
                <a:defRPr/>
              </a:pPr>
              <a:t>‹N›</a:t>
            </a:fld>
            <a:endParaRPr lang="it-IT" altLang="it-IT"/>
          </a:p>
        </p:txBody>
      </p:sp>
    </p:spTree>
    <p:extLst>
      <p:ext uri="{BB962C8B-B14F-4D97-AF65-F5344CB8AC3E}">
        <p14:creationId xmlns:p14="http://schemas.microsoft.com/office/powerpoint/2010/main" val="292074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1">
            <a:extLst>
              <a:ext uri="{FF2B5EF4-FFF2-40B4-BE49-F238E27FC236}">
                <a16:creationId xmlns:a16="http://schemas.microsoft.com/office/drawing/2014/main" id="{D9B22DBF-75F1-4C81-A479-A6E59D579112}"/>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12">
            <a:extLst>
              <a:ext uri="{FF2B5EF4-FFF2-40B4-BE49-F238E27FC236}">
                <a16:creationId xmlns:a16="http://schemas.microsoft.com/office/drawing/2014/main" id="{404A334E-DF4D-417A-891F-F6BF2E4573C6}"/>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6" name="Rectangle 13">
            <a:extLst>
              <a:ext uri="{FF2B5EF4-FFF2-40B4-BE49-F238E27FC236}">
                <a16:creationId xmlns:a16="http://schemas.microsoft.com/office/drawing/2014/main" id="{51314FC3-B12A-43F9-886E-5EA6055420CC}"/>
              </a:ext>
            </a:extLst>
          </p:cNvPr>
          <p:cNvSpPr>
            <a:spLocks noGrp="1" noChangeArrowheads="1"/>
          </p:cNvSpPr>
          <p:nvPr>
            <p:ph type="sldNum" sz="quarter" idx="12"/>
          </p:nvPr>
        </p:nvSpPr>
        <p:spPr>
          <a:ln/>
        </p:spPr>
        <p:txBody>
          <a:bodyPr/>
          <a:lstStyle>
            <a:lvl1pPr>
              <a:defRPr/>
            </a:lvl1pPr>
          </a:lstStyle>
          <a:p>
            <a:pPr>
              <a:defRPr/>
            </a:pPr>
            <a:fld id="{B01FD605-4AB0-4C09-8DFB-B3112321732D}" type="slidenum">
              <a:rPr lang="it-IT" altLang="it-IT"/>
              <a:pPr>
                <a:defRPr/>
              </a:pPr>
              <a:t>‹N›</a:t>
            </a:fld>
            <a:endParaRPr lang="it-IT" altLang="it-IT"/>
          </a:p>
        </p:txBody>
      </p:sp>
    </p:spTree>
    <p:extLst>
      <p:ext uri="{BB962C8B-B14F-4D97-AF65-F5344CB8AC3E}">
        <p14:creationId xmlns:p14="http://schemas.microsoft.com/office/powerpoint/2010/main" val="391997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1">
            <a:extLst>
              <a:ext uri="{FF2B5EF4-FFF2-40B4-BE49-F238E27FC236}">
                <a16:creationId xmlns:a16="http://schemas.microsoft.com/office/drawing/2014/main" id="{5DF4DAB9-A900-489D-AA7F-77A3C6622A56}"/>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12">
            <a:extLst>
              <a:ext uri="{FF2B5EF4-FFF2-40B4-BE49-F238E27FC236}">
                <a16:creationId xmlns:a16="http://schemas.microsoft.com/office/drawing/2014/main" id="{7ABFBE21-4C5E-4B98-B5CD-DF9275844F2A}"/>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7" name="Rectangle 13">
            <a:extLst>
              <a:ext uri="{FF2B5EF4-FFF2-40B4-BE49-F238E27FC236}">
                <a16:creationId xmlns:a16="http://schemas.microsoft.com/office/drawing/2014/main" id="{DA29CD4E-50ED-4B38-AB1F-0DA9CD2FE7BA}"/>
              </a:ext>
            </a:extLst>
          </p:cNvPr>
          <p:cNvSpPr>
            <a:spLocks noGrp="1" noChangeArrowheads="1"/>
          </p:cNvSpPr>
          <p:nvPr>
            <p:ph type="sldNum" sz="quarter" idx="12"/>
          </p:nvPr>
        </p:nvSpPr>
        <p:spPr>
          <a:ln/>
        </p:spPr>
        <p:txBody>
          <a:bodyPr/>
          <a:lstStyle>
            <a:lvl1pPr>
              <a:defRPr/>
            </a:lvl1pPr>
          </a:lstStyle>
          <a:p>
            <a:pPr>
              <a:defRPr/>
            </a:pPr>
            <a:fld id="{39C83D76-7D97-469B-A80D-5A3FBA324149}" type="slidenum">
              <a:rPr lang="it-IT" altLang="it-IT"/>
              <a:pPr>
                <a:defRPr/>
              </a:pPr>
              <a:t>‹N›</a:t>
            </a:fld>
            <a:endParaRPr lang="it-IT" altLang="it-IT"/>
          </a:p>
        </p:txBody>
      </p:sp>
    </p:spTree>
    <p:extLst>
      <p:ext uri="{BB962C8B-B14F-4D97-AF65-F5344CB8AC3E}">
        <p14:creationId xmlns:p14="http://schemas.microsoft.com/office/powerpoint/2010/main" val="356683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1">
            <a:extLst>
              <a:ext uri="{FF2B5EF4-FFF2-40B4-BE49-F238E27FC236}">
                <a16:creationId xmlns:a16="http://schemas.microsoft.com/office/drawing/2014/main" id="{373A5D51-F219-4703-B4F1-F8D1C3F0BBD4}"/>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12">
            <a:extLst>
              <a:ext uri="{FF2B5EF4-FFF2-40B4-BE49-F238E27FC236}">
                <a16:creationId xmlns:a16="http://schemas.microsoft.com/office/drawing/2014/main" id="{E861070A-0FB2-425B-B025-306B5F6D5DCA}"/>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9" name="Rectangle 13">
            <a:extLst>
              <a:ext uri="{FF2B5EF4-FFF2-40B4-BE49-F238E27FC236}">
                <a16:creationId xmlns:a16="http://schemas.microsoft.com/office/drawing/2014/main" id="{6EAFCEA6-B63D-412F-A9A6-6BF16F195866}"/>
              </a:ext>
            </a:extLst>
          </p:cNvPr>
          <p:cNvSpPr>
            <a:spLocks noGrp="1" noChangeArrowheads="1"/>
          </p:cNvSpPr>
          <p:nvPr>
            <p:ph type="sldNum" sz="quarter" idx="12"/>
          </p:nvPr>
        </p:nvSpPr>
        <p:spPr>
          <a:ln/>
        </p:spPr>
        <p:txBody>
          <a:bodyPr/>
          <a:lstStyle>
            <a:lvl1pPr>
              <a:defRPr/>
            </a:lvl1pPr>
          </a:lstStyle>
          <a:p>
            <a:pPr>
              <a:defRPr/>
            </a:pPr>
            <a:fld id="{6B6B0D97-8530-4C42-AED9-A7542D78A0DC}" type="slidenum">
              <a:rPr lang="it-IT" altLang="it-IT"/>
              <a:pPr>
                <a:defRPr/>
              </a:pPr>
              <a:t>‹N›</a:t>
            </a:fld>
            <a:endParaRPr lang="it-IT" altLang="it-IT"/>
          </a:p>
        </p:txBody>
      </p:sp>
    </p:spTree>
    <p:extLst>
      <p:ext uri="{BB962C8B-B14F-4D97-AF65-F5344CB8AC3E}">
        <p14:creationId xmlns:p14="http://schemas.microsoft.com/office/powerpoint/2010/main" val="506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1">
            <a:extLst>
              <a:ext uri="{FF2B5EF4-FFF2-40B4-BE49-F238E27FC236}">
                <a16:creationId xmlns:a16="http://schemas.microsoft.com/office/drawing/2014/main" id="{948E3A0B-F0EC-4793-9FBB-B08D6F6E84B7}"/>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12">
            <a:extLst>
              <a:ext uri="{FF2B5EF4-FFF2-40B4-BE49-F238E27FC236}">
                <a16:creationId xmlns:a16="http://schemas.microsoft.com/office/drawing/2014/main" id="{6689B085-4F30-47F5-9F73-335C9B279E32}"/>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5" name="Rectangle 13">
            <a:extLst>
              <a:ext uri="{FF2B5EF4-FFF2-40B4-BE49-F238E27FC236}">
                <a16:creationId xmlns:a16="http://schemas.microsoft.com/office/drawing/2014/main" id="{E69C5862-992D-4531-B0E5-25497C552AD7}"/>
              </a:ext>
            </a:extLst>
          </p:cNvPr>
          <p:cNvSpPr>
            <a:spLocks noGrp="1" noChangeArrowheads="1"/>
          </p:cNvSpPr>
          <p:nvPr>
            <p:ph type="sldNum" sz="quarter" idx="12"/>
          </p:nvPr>
        </p:nvSpPr>
        <p:spPr>
          <a:ln/>
        </p:spPr>
        <p:txBody>
          <a:bodyPr/>
          <a:lstStyle>
            <a:lvl1pPr>
              <a:defRPr/>
            </a:lvl1pPr>
          </a:lstStyle>
          <a:p>
            <a:pPr>
              <a:defRPr/>
            </a:pPr>
            <a:fld id="{06B205D0-DBD6-421E-8D61-36A134862E02}" type="slidenum">
              <a:rPr lang="it-IT" altLang="it-IT"/>
              <a:pPr>
                <a:defRPr/>
              </a:pPr>
              <a:t>‹N›</a:t>
            </a:fld>
            <a:endParaRPr lang="it-IT" altLang="it-IT"/>
          </a:p>
        </p:txBody>
      </p:sp>
    </p:spTree>
    <p:extLst>
      <p:ext uri="{BB962C8B-B14F-4D97-AF65-F5344CB8AC3E}">
        <p14:creationId xmlns:p14="http://schemas.microsoft.com/office/powerpoint/2010/main" val="24165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B38FF138-D59F-49CB-B72A-7B99EBEEC13F}"/>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12">
            <a:extLst>
              <a:ext uri="{FF2B5EF4-FFF2-40B4-BE49-F238E27FC236}">
                <a16:creationId xmlns:a16="http://schemas.microsoft.com/office/drawing/2014/main" id="{5424E5A9-A1B3-4D3E-B3AA-F6DE13CC8F15}"/>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4" name="Rectangle 13">
            <a:extLst>
              <a:ext uri="{FF2B5EF4-FFF2-40B4-BE49-F238E27FC236}">
                <a16:creationId xmlns:a16="http://schemas.microsoft.com/office/drawing/2014/main" id="{1DD4F198-2CA9-4125-BA12-21284FD92CBC}"/>
              </a:ext>
            </a:extLst>
          </p:cNvPr>
          <p:cNvSpPr>
            <a:spLocks noGrp="1" noChangeArrowheads="1"/>
          </p:cNvSpPr>
          <p:nvPr>
            <p:ph type="sldNum" sz="quarter" idx="12"/>
          </p:nvPr>
        </p:nvSpPr>
        <p:spPr>
          <a:ln/>
        </p:spPr>
        <p:txBody>
          <a:bodyPr/>
          <a:lstStyle>
            <a:lvl1pPr>
              <a:defRPr/>
            </a:lvl1pPr>
          </a:lstStyle>
          <a:p>
            <a:pPr>
              <a:defRPr/>
            </a:pPr>
            <a:fld id="{61081A68-449B-4932-93B7-5572CCE8DDF8}" type="slidenum">
              <a:rPr lang="it-IT" altLang="it-IT"/>
              <a:pPr>
                <a:defRPr/>
              </a:pPr>
              <a:t>‹N›</a:t>
            </a:fld>
            <a:endParaRPr lang="it-IT" altLang="it-IT"/>
          </a:p>
        </p:txBody>
      </p:sp>
    </p:spTree>
    <p:extLst>
      <p:ext uri="{BB962C8B-B14F-4D97-AF65-F5344CB8AC3E}">
        <p14:creationId xmlns:p14="http://schemas.microsoft.com/office/powerpoint/2010/main" val="309453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1">
            <a:extLst>
              <a:ext uri="{FF2B5EF4-FFF2-40B4-BE49-F238E27FC236}">
                <a16:creationId xmlns:a16="http://schemas.microsoft.com/office/drawing/2014/main" id="{7C593148-D075-406E-91D8-E158C053FAD2}"/>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12">
            <a:extLst>
              <a:ext uri="{FF2B5EF4-FFF2-40B4-BE49-F238E27FC236}">
                <a16:creationId xmlns:a16="http://schemas.microsoft.com/office/drawing/2014/main" id="{04977FEA-2372-4E0E-9257-82E853ACDA4C}"/>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7" name="Rectangle 13">
            <a:extLst>
              <a:ext uri="{FF2B5EF4-FFF2-40B4-BE49-F238E27FC236}">
                <a16:creationId xmlns:a16="http://schemas.microsoft.com/office/drawing/2014/main" id="{1DD92E19-23D5-45F5-9CDE-4F070C99E5A1}"/>
              </a:ext>
            </a:extLst>
          </p:cNvPr>
          <p:cNvSpPr>
            <a:spLocks noGrp="1" noChangeArrowheads="1"/>
          </p:cNvSpPr>
          <p:nvPr>
            <p:ph type="sldNum" sz="quarter" idx="12"/>
          </p:nvPr>
        </p:nvSpPr>
        <p:spPr>
          <a:ln/>
        </p:spPr>
        <p:txBody>
          <a:bodyPr/>
          <a:lstStyle>
            <a:lvl1pPr>
              <a:defRPr/>
            </a:lvl1pPr>
          </a:lstStyle>
          <a:p>
            <a:pPr>
              <a:defRPr/>
            </a:pPr>
            <a:fld id="{80F79B9E-715D-40CE-8F64-B1C7DFB852CD}" type="slidenum">
              <a:rPr lang="it-IT" altLang="it-IT"/>
              <a:pPr>
                <a:defRPr/>
              </a:pPr>
              <a:t>‹N›</a:t>
            </a:fld>
            <a:endParaRPr lang="it-IT" altLang="it-IT"/>
          </a:p>
        </p:txBody>
      </p:sp>
    </p:spTree>
    <p:extLst>
      <p:ext uri="{BB962C8B-B14F-4D97-AF65-F5344CB8AC3E}">
        <p14:creationId xmlns:p14="http://schemas.microsoft.com/office/powerpoint/2010/main" val="423705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1">
            <a:extLst>
              <a:ext uri="{FF2B5EF4-FFF2-40B4-BE49-F238E27FC236}">
                <a16:creationId xmlns:a16="http://schemas.microsoft.com/office/drawing/2014/main" id="{71F3C77B-8435-4F4C-8DC3-5672C95A48E7}"/>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12">
            <a:extLst>
              <a:ext uri="{FF2B5EF4-FFF2-40B4-BE49-F238E27FC236}">
                <a16:creationId xmlns:a16="http://schemas.microsoft.com/office/drawing/2014/main" id="{F1F91BD1-E308-4168-87FE-BC990F6A4F8C}"/>
              </a:ext>
            </a:extLst>
          </p:cNvPr>
          <p:cNvSpPr>
            <a:spLocks noGrp="1" noChangeArrowheads="1"/>
          </p:cNvSpPr>
          <p:nvPr>
            <p:ph type="ftr" sz="quarter" idx="11"/>
          </p:nvPr>
        </p:nvSpPr>
        <p:spPr>
          <a:ln/>
        </p:spPr>
        <p:txBody>
          <a:bodyPr/>
          <a:lstStyle>
            <a:lvl1pPr>
              <a:defRPr/>
            </a:lvl1pPr>
          </a:lstStyle>
          <a:p>
            <a:pPr>
              <a:defRPr/>
            </a:pPr>
            <a:r>
              <a:rPr lang="it-IT" altLang="it-IT"/>
              <a:t>Prof.ssa Brunella Brunelli</a:t>
            </a:r>
          </a:p>
        </p:txBody>
      </p:sp>
      <p:sp>
        <p:nvSpPr>
          <p:cNvPr id="7" name="Rectangle 13">
            <a:extLst>
              <a:ext uri="{FF2B5EF4-FFF2-40B4-BE49-F238E27FC236}">
                <a16:creationId xmlns:a16="http://schemas.microsoft.com/office/drawing/2014/main" id="{14BD7099-CBB1-4508-89EE-BC4879967518}"/>
              </a:ext>
            </a:extLst>
          </p:cNvPr>
          <p:cNvSpPr>
            <a:spLocks noGrp="1" noChangeArrowheads="1"/>
          </p:cNvSpPr>
          <p:nvPr>
            <p:ph type="sldNum" sz="quarter" idx="12"/>
          </p:nvPr>
        </p:nvSpPr>
        <p:spPr>
          <a:ln/>
        </p:spPr>
        <p:txBody>
          <a:bodyPr/>
          <a:lstStyle>
            <a:lvl1pPr>
              <a:defRPr/>
            </a:lvl1pPr>
          </a:lstStyle>
          <a:p>
            <a:pPr>
              <a:defRPr/>
            </a:pPr>
            <a:fld id="{485721BD-F772-4515-8DEE-00991EE5790B}" type="slidenum">
              <a:rPr lang="it-IT" altLang="it-IT"/>
              <a:pPr>
                <a:defRPr/>
              </a:pPr>
              <a:t>‹N›</a:t>
            </a:fld>
            <a:endParaRPr lang="it-IT" altLang="it-IT"/>
          </a:p>
        </p:txBody>
      </p:sp>
    </p:spTree>
    <p:extLst>
      <p:ext uri="{BB962C8B-B14F-4D97-AF65-F5344CB8AC3E}">
        <p14:creationId xmlns:p14="http://schemas.microsoft.com/office/powerpoint/2010/main" val="13390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51975-BBE2-4173-8867-6C6C32FDD609}"/>
              </a:ext>
            </a:extLst>
          </p:cNvPr>
          <p:cNvSpPr>
            <a:spLocks noChangeArrowheads="1"/>
          </p:cNvSpPr>
          <p:nvPr/>
        </p:nvSpPr>
        <p:spPr bwMode="ltGray">
          <a:xfrm>
            <a:off x="417513" y="1098550"/>
            <a:ext cx="438150" cy="474663"/>
          </a:xfrm>
          <a:prstGeom prst="rect">
            <a:avLst/>
          </a:prstGeom>
          <a:solidFill>
            <a:schemeClr val="accent2"/>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27" name="Rectangle 3">
            <a:extLst>
              <a:ext uri="{FF2B5EF4-FFF2-40B4-BE49-F238E27FC236}">
                <a16:creationId xmlns:a16="http://schemas.microsoft.com/office/drawing/2014/main" id="{F2934B49-FD43-4CDA-9FE3-BD4F30F7D159}"/>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28" name="Rectangle 4">
            <a:extLst>
              <a:ext uri="{FF2B5EF4-FFF2-40B4-BE49-F238E27FC236}">
                <a16:creationId xmlns:a16="http://schemas.microsoft.com/office/drawing/2014/main" id="{815140E4-EE27-45A1-9599-F1B54AB35E2A}"/>
              </a:ext>
            </a:extLst>
          </p:cNvPr>
          <p:cNvSpPr>
            <a:spLocks noChangeArrowheads="1"/>
          </p:cNvSpPr>
          <p:nvPr/>
        </p:nvSpPr>
        <p:spPr bwMode="ltGray">
          <a:xfrm>
            <a:off x="541338" y="1520825"/>
            <a:ext cx="422275" cy="474663"/>
          </a:xfrm>
          <a:prstGeom prst="rect">
            <a:avLst/>
          </a:prstGeom>
          <a:solidFill>
            <a:schemeClr val="folHlink"/>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29" name="Rectangle 5">
            <a:extLst>
              <a:ext uri="{FF2B5EF4-FFF2-40B4-BE49-F238E27FC236}">
                <a16:creationId xmlns:a16="http://schemas.microsoft.com/office/drawing/2014/main" id="{40683BAF-DFE7-49D5-A997-3DDF7FA21C74}"/>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30" name="Rectangle 6">
            <a:extLst>
              <a:ext uri="{FF2B5EF4-FFF2-40B4-BE49-F238E27FC236}">
                <a16:creationId xmlns:a16="http://schemas.microsoft.com/office/drawing/2014/main" id="{EB1F6745-B3AF-499C-AF61-25EE69C8532E}"/>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31" name="Rectangle 7">
            <a:extLst>
              <a:ext uri="{FF2B5EF4-FFF2-40B4-BE49-F238E27FC236}">
                <a16:creationId xmlns:a16="http://schemas.microsoft.com/office/drawing/2014/main" id="{B8196EA2-33D9-41C0-95BA-B38733BD109B}"/>
              </a:ext>
            </a:extLst>
          </p:cNvPr>
          <p:cNvSpPr>
            <a:spLocks noChangeArrowheads="1"/>
          </p:cNvSpPr>
          <p:nvPr/>
        </p:nvSpPr>
        <p:spPr bwMode="gray">
          <a:xfrm>
            <a:off x="762000" y="990600"/>
            <a:ext cx="31750" cy="1052513"/>
          </a:xfrm>
          <a:prstGeom prst="rect">
            <a:avLst/>
          </a:prstGeom>
          <a:solidFill>
            <a:schemeClr val="bg2"/>
          </a:soli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32" name="Rectangle 8">
            <a:extLst>
              <a:ext uri="{FF2B5EF4-FFF2-40B4-BE49-F238E27FC236}">
                <a16:creationId xmlns:a16="http://schemas.microsoft.com/office/drawing/2014/main" id="{374A83BE-813C-4C62-91B9-5ECFB3B0681E}"/>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it-IT" altLang="it-IT"/>
          </a:p>
        </p:txBody>
      </p:sp>
      <p:sp>
        <p:nvSpPr>
          <p:cNvPr id="1033" name="Rectangle 9">
            <a:extLst>
              <a:ext uri="{FF2B5EF4-FFF2-40B4-BE49-F238E27FC236}">
                <a16:creationId xmlns:a16="http://schemas.microsoft.com/office/drawing/2014/main" id="{B4CC12DC-8DC2-4ABE-82C1-B9B391B2F563}"/>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p>
        </p:txBody>
      </p:sp>
      <p:sp>
        <p:nvSpPr>
          <p:cNvPr id="1034" name="Rectangle 10">
            <a:extLst>
              <a:ext uri="{FF2B5EF4-FFF2-40B4-BE49-F238E27FC236}">
                <a16:creationId xmlns:a16="http://schemas.microsoft.com/office/drawing/2014/main" id="{DE160424-A2D4-4985-9DC0-21D45B9D9CBD}"/>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64523" name="Rectangle 11">
            <a:extLst>
              <a:ext uri="{FF2B5EF4-FFF2-40B4-BE49-F238E27FC236}">
                <a16:creationId xmlns:a16="http://schemas.microsoft.com/office/drawing/2014/main" id="{12F48576-4AB8-4806-90EE-94F9EC1D3385}"/>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it-IT" altLang="it-IT"/>
          </a:p>
        </p:txBody>
      </p:sp>
      <p:sp>
        <p:nvSpPr>
          <p:cNvPr id="64524" name="Rectangle 12">
            <a:extLst>
              <a:ext uri="{FF2B5EF4-FFF2-40B4-BE49-F238E27FC236}">
                <a16:creationId xmlns:a16="http://schemas.microsoft.com/office/drawing/2014/main" id="{D3C3E075-0BD6-4128-8CB5-857329612B14}"/>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r>
              <a:rPr lang="it-IT" altLang="it-IT"/>
              <a:t>Prof.ssa Brunella Brunelli</a:t>
            </a:r>
          </a:p>
        </p:txBody>
      </p:sp>
      <p:sp>
        <p:nvSpPr>
          <p:cNvPr id="64525" name="Rectangle 13">
            <a:extLst>
              <a:ext uri="{FF2B5EF4-FFF2-40B4-BE49-F238E27FC236}">
                <a16:creationId xmlns:a16="http://schemas.microsoft.com/office/drawing/2014/main" id="{721E3E61-71E1-44B7-907C-C01302F84602}"/>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33C0EAF-FAEE-47FE-A3E0-8F60618B96B7}"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36"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diritto.it/il-diritto-all-equa-riparazione-per-violazione-del-termine-ragionevole-del-processo/" TargetMode="External"/><Relationship Id="rId3" Type="http://schemas.openxmlformats.org/officeDocument/2006/relationships/hyperlink" Target="https://www.echr.coe.int/Documents/Guide_Art_6_criminal_ITA.pdf" TargetMode="External"/><Relationship Id="rId7" Type="http://schemas.openxmlformats.org/officeDocument/2006/relationships/hyperlink" Target="https://www.brocardi.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treccani.it/enciclopedia/giusto-processo/" TargetMode="External"/><Relationship Id="rId11" Type="http://schemas.openxmlformats.org/officeDocument/2006/relationships/hyperlink" Target="https://it.wikipedia.org/wiki/Legge_Pinto" TargetMode="External"/><Relationship Id="rId5" Type="http://schemas.openxmlformats.org/officeDocument/2006/relationships/hyperlink" Target="https://it.wikipedia.org/wiki/Legge_13_aprile_1988,_n._117" TargetMode="External"/><Relationship Id="rId10" Type="http://schemas.openxmlformats.org/officeDocument/2006/relationships/hyperlink" Target="http://www.antoniocasella.eu/archica/falletti_revista-de-ajuris_2006.pdf" TargetMode="External"/><Relationship Id="rId4" Type="http://schemas.openxmlformats.org/officeDocument/2006/relationships/hyperlink" Target="https://www.csm.it/documents/21768/112811/Legge+13+aprile+1988+n.+117/66e36746-12e2-4204-84f1-6115a32b05fc" TargetMode="External"/><Relationship Id="rId9" Type="http://schemas.openxmlformats.org/officeDocument/2006/relationships/hyperlink" Target="https://www.giustizia.it/giustizia/it/mg_14_3_1.page?contentId=GLO55499"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iuridica.sba.unibo.i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sba.unibo.it/it/almare/servizi-e-strumenti-almare/ezprox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54EEE85-FECC-478F-AC3E-25A61C03CE28}"/>
              </a:ext>
            </a:extLst>
          </p:cNvPr>
          <p:cNvSpPr>
            <a:spLocks noGrp="1" noChangeArrowheads="1"/>
          </p:cNvSpPr>
          <p:nvPr>
            <p:ph type="title"/>
          </p:nvPr>
        </p:nvSpPr>
        <p:spPr>
          <a:xfrm>
            <a:off x="674688" y="2420938"/>
            <a:ext cx="7793037" cy="2736850"/>
          </a:xfrm>
        </p:spPr>
        <p:txBody>
          <a:bodyPr/>
          <a:lstStyle/>
          <a:p>
            <a:pPr algn="ctr" eaLnBrk="1" hangingPunct="1"/>
            <a:r>
              <a:rPr lang="it-IT" altLang="it-IT" sz="4800" b="1" i="1" dirty="0">
                <a:latin typeface="Verdana" panose="020B0604030504040204" pitchFamily="34" charset="0"/>
              </a:rPr>
              <a:t>Metodologia</a:t>
            </a:r>
            <a:br>
              <a:rPr lang="it-IT" altLang="it-IT" sz="4800" b="1" i="1" dirty="0">
                <a:latin typeface="Verdana" panose="020B0604030504040204" pitchFamily="34" charset="0"/>
              </a:rPr>
            </a:br>
            <a:r>
              <a:rPr lang="it-IT" altLang="it-IT" sz="4800" b="1" i="1" dirty="0">
                <a:latin typeface="Verdana" panose="020B0604030504040204" pitchFamily="34" charset="0"/>
              </a:rPr>
              <a:t> della tesi di laurea: </a:t>
            </a:r>
            <a:br>
              <a:rPr lang="it-IT" altLang="it-IT" sz="4800" b="1" i="1" dirty="0">
                <a:latin typeface="Verdana" panose="020B0604030504040204" pitchFamily="34" charset="0"/>
              </a:rPr>
            </a:br>
            <a:r>
              <a:rPr lang="it-IT" altLang="it-IT" sz="4800" b="1" i="1" dirty="0">
                <a:latin typeface="Verdana" panose="020B0604030504040204" pitchFamily="34" charset="0"/>
              </a:rPr>
              <a:t>consigli utili </a:t>
            </a:r>
          </a:p>
        </p:txBody>
      </p:sp>
      <p:sp>
        <p:nvSpPr>
          <p:cNvPr id="8" name="Segnaposto piè di pagina 7">
            <a:extLst>
              <a:ext uri="{FF2B5EF4-FFF2-40B4-BE49-F238E27FC236}">
                <a16:creationId xmlns:a16="http://schemas.microsoft.com/office/drawing/2014/main" id="{BB35ADC3-82BF-45D6-A9D1-A46C5E6DF849}"/>
              </a:ext>
            </a:extLst>
          </p:cNvPr>
          <p:cNvSpPr>
            <a:spLocks noGrp="1"/>
          </p:cNvSpPr>
          <p:nvPr>
            <p:ph type="ftr" sz="quarter" idx="11"/>
          </p:nvPr>
        </p:nvSpPr>
        <p:spPr/>
        <p:txBody>
          <a:bodyPr/>
          <a:lstStyle/>
          <a:p>
            <a:pPr>
              <a:defRPr/>
            </a:pPr>
            <a:r>
              <a:rPr lang="it-IT" altLang="it-IT" dirty="0"/>
              <a:t>Prof.ssa Brunella Brunelli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magine 1">
            <a:extLst>
              <a:ext uri="{FF2B5EF4-FFF2-40B4-BE49-F238E27FC236}">
                <a16:creationId xmlns:a16="http://schemas.microsoft.com/office/drawing/2014/main" id="{F2E96E5A-8C83-4083-B333-DFAB6E8C6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1063" y="0"/>
            <a:ext cx="4841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a:extLst>
              <a:ext uri="{FF2B5EF4-FFF2-40B4-BE49-F238E27FC236}">
                <a16:creationId xmlns:a16="http://schemas.microsoft.com/office/drawing/2014/main" id="{515F7E6B-D826-45F9-AEEF-0D879AC0E635}"/>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70B88A4-1C0F-4D65-9546-3186D36E06F5}"/>
              </a:ext>
            </a:extLst>
          </p:cNvPr>
          <p:cNvSpPr>
            <a:spLocks noGrp="1" noChangeArrowheads="1"/>
          </p:cNvSpPr>
          <p:nvPr>
            <p:ph type="title"/>
          </p:nvPr>
        </p:nvSpPr>
        <p:spPr/>
        <p:txBody>
          <a:bodyPr/>
          <a:lstStyle/>
          <a:p>
            <a:pPr algn="ctr" eaLnBrk="1" hangingPunct="1"/>
            <a:r>
              <a:rPr lang="it-IT" altLang="it-IT" sz="3600" b="1" i="1" dirty="0">
                <a:latin typeface="Verdana" panose="020B0604030504040204" pitchFamily="34" charset="0"/>
              </a:rPr>
              <a:t>La bibliografia e l’eventuale sitografia</a:t>
            </a:r>
          </a:p>
        </p:txBody>
      </p:sp>
      <p:sp>
        <p:nvSpPr>
          <p:cNvPr id="13315" name="Rectangle 3">
            <a:extLst>
              <a:ext uri="{FF2B5EF4-FFF2-40B4-BE49-F238E27FC236}">
                <a16:creationId xmlns:a16="http://schemas.microsoft.com/office/drawing/2014/main" id="{B862627E-33C7-4123-9A92-637EFF8E18FC}"/>
              </a:ext>
            </a:extLst>
          </p:cNvPr>
          <p:cNvSpPr>
            <a:spLocks noGrp="1" noChangeArrowheads="1"/>
          </p:cNvSpPr>
          <p:nvPr>
            <p:ph type="body" idx="1"/>
          </p:nvPr>
        </p:nvSpPr>
        <p:spPr>
          <a:xfrm>
            <a:off x="323528" y="2035222"/>
            <a:ext cx="8421688" cy="4075113"/>
          </a:xfrm>
        </p:spPr>
        <p:txBody>
          <a:bodyPr/>
          <a:lstStyle/>
          <a:p>
            <a:pPr marL="0" indent="0" algn="just" defTabSz="0" eaLnBrk="1" hangingPunct="1">
              <a:spcBef>
                <a:spcPts val="0"/>
              </a:spcBef>
              <a:buNone/>
              <a:defRPr/>
            </a:pPr>
            <a:endParaRPr lang="it-IT" altLang="it-IT" sz="1100" dirty="0">
              <a:latin typeface="Verdana" panose="020B0604030504040204" pitchFamily="34" charset="0"/>
            </a:endParaRPr>
          </a:p>
          <a:p>
            <a:pPr marL="0" indent="0" algn="just" defTabSz="0" eaLnBrk="1" hangingPunct="1">
              <a:spcBef>
                <a:spcPts val="0"/>
              </a:spcBef>
              <a:buNone/>
              <a:defRPr/>
            </a:pPr>
            <a:endParaRPr lang="it-IT" altLang="it-IT" sz="1100" dirty="0">
              <a:latin typeface="Verdana" panose="020B0604030504040204" pitchFamily="34" charset="0"/>
            </a:endParaRPr>
          </a:p>
          <a:p>
            <a:pPr marL="0" indent="0" algn="just" defTabSz="0" eaLnBrk="1" hangingPunct="1">
              <a:spcBef>
                <a:spcPts val="0"/>
              </a:spcBef>
              <a:buNone/>
              <a:defRPr/>
            </a:pPr>
            <a:r>
              <a:rPr lang="it-IT" altLang="it-IT" sz="1600" dirty="0">
                <a:latin typeface="Verdana" panose="020B0604030504040204" pitchFamily="34" charset="0"/>
              </a:rPr>
              <a:t>La bibliografia si stila in ordine alfabetico per iniziale del cognome degli autori. </a:t>
            </a:r>
          </a:p>
          <a:p>
            <a:pPr marL="0" indent="0" algn="just" defTabSz="0" eaLnBrk="1" hangingPunct="1">
              <a:spcBef>
                <a:spcPts val="0"/>
              </a:spcBef>
              <a:buNone/>
              <a:defRPr/>
            </a:pPr>
            <a:r>
              <a:rPr lang="it-IT" altLang="it-IT" sz="1600" dirty="0">
                <a:latin typeface="Verdana" panose="020B0604030504040204" pitchFamily="34" charset="0"/>
              </a:rPr>
              <a:t>Può essere utile dividerla in sezioni (monografie; voci di enciclopedia; articoli da periodici; documenti in rete).</a:t>
            </a:r>
          </a:p>
          <a:p>
            <a:pPr marL="0" indent="0" algn="just" defTabSz="0" eaLnBrk="1" hangingPunct="1">
              <a:spcBef>
                <a:spcPts val="0"/>
              </a:spcBef>
              <a:buNone/>
              <a:defRPr/>
            </a:pPr>
            <a:r>
              <a:rPr lang="it-IT" altLang="it-IT" sz="1600" dirty="0">
                <a:latin typeface="Verdana" panose="020B0604030504040204" pitchFamily="34" charset="0"/>
              </a:rPr>
              <a:t>Se ci sono più opere dello stesso autore queste vanno indicate in ordine cronologico dalla più vecchia alla più recente.</a:t>
            </a:r>
          </a:p>
          <a:p>
            <a:pPr marL="0" indent="0" algn="just" defTabSz="0" eaLnBrk="1" hangingPunct="1">
              <a:spcBef>
                <a:spcPts val="0"/>
              </a:spcBef>
              <a:buNone/>
              <a:defRPr/>
            </a:pPr>
            <a:r>
              <a:rPr lang="it-IT" altLang="it-IT" sz="1600" dirty="0">
                <a:latin typeface="Verdana" panose="020B0604030504040204" pitchFamily="34" charset="0"/>
              </a:rPr>
              <a:t>Nella bibliografia vanno indicate solo le opere effettivamente consultate ed usate ai fini del lavoro. </a:t>
            </a:r>
          </a:p>
          <a:p>
            <a:pPr marL="0" indent="0" algn="just" defTabSz="0" eaLnBrk="1" hangingPunct="1">
              <a:spcBef>
                <a:spcPts val="0"/>
              </a:spcBef>
              <a:buNone/>
              <a:defRPr/>
            </a:pPr>
            <a:r>
              <a:rPr lang="it-IT" altLang="it-IT" sz="1600" dirty="0">
                <a:latin typeface="Verdana" panose="020B0604030504040204" pitchFamily="34" charset="0"/>
              </a:rPr>
              <a:t>È fondamentale che lo studente presti massima cura nella stesura della bibliografia in quanto rappresenta un indicatore del tipo di ricerca e di lavoro svolto. Una volta scelto un metodo di citazione, lo si dovrà seguire in modo uniforme in tutta la tesi.</a:t>
            </a:r>
          </a:p>
          <a:p>
            <a:pPr marL="0" indent="0" algn="just" defTabSz="0" eaLnBrk="1" hangingPunct="1">
              <a:spcBef>
                <a:spcPts val="0"/>
              </a:spcBef>
              <a:buNone/>
              <a:defRPr/>
            </a:pPr>
            <a:r>
              <a:rPr lang="it-IT" altLang="it-IT" sz="1600" dirty="0">
                <a:latin typeface="Verdana" panose="020B0604030504040204" pitchFamily="34" charset="0"/>
              </a:rPr>
              <a:t>Se all’interno del lavoro di tesi sono state citate fonti </a:t>
            </a:r>
            <a:r>
              <a:rPr lang="it-IT" altLang="it-IT" sz="1600" i="1" dirty="0">
                <a:latin typeface="Verdana" panose="020B0604030504040204" pitchFamily="34" charset="0"/>
              </a:rPr>
              <a:t>on-line</a:t>
            </a:r>
            <a:r>
              <a:rPr lang="it-IT" altLang="it-IT" sz="1600" dirty="0">
                <a:latin typeface="Verdana" panose="020B0604030504040204" pitchFamily="34" charset="0"/>
              </a:rPr>
              <a:t>, può essere utile creare, oltre a una bibliografia, anche una sitografia, che contenga l’elenco delle fonti on-line menzionate nella tesi, dunque siti </a:t>
            </a:r>
            <a:r>
              <a:rPr lang="it-IT" altLang="it-IT" sz="1600" i="1" dirty="0">
                <a:latin typeface="Verdana" panose="020B0604030504040204" pitchFamily="34" charset="0"/>
              </a:rPr>
              <a:t>web</a:t>
            </a:r>
            <a:r>
              <a:rPr lang="it-IT" altLang="it-IT" sz="1600" dirty="0">
                <a:latin typeface="Verdana" panose="020B0604030504040204" pitchFamily="34" charset="0"/>
              </a:rPr>
              <a:t> e, in generale, tutti gli elementi digitali reperibili in rete.</a:t>
            </a:r>
          </a:p>
          <a:p>
            <a:pPr marL="0" indent="0" algn="just" defTabSz="0" eaLnBrk="1" hangingPunct="1">
              <a:spcBef>
                <a:spcPts val="0"/>
              </a:spcBef>
              <a:buNone/>
              <a:defRPr/>
            </a:pPr>
            <a:endParaRPr lang="it-IT" altLang="it-IT" sz="1600" dirty="0">
              <a:latin typeface="Verdana" panose="020B0604030504040204" pitchFamily="34" charset="0"/>
            </a:endParaRPr>
          </a:p>
          <a:p>
            <a:pPr marL="0" indent="0" algn="just" eaLnBrk="1" hangingPunct="1">
              <a:spcBef>
                <a:spcPts val="0"/>
              </a:spcBef>
              <a:buNone/>
              <a:defRPr/>
            </a:pPr>
            <a:endParaRPr lang="it-IT" altLang="it-IT" sz="1200" dirty="0">
              <a:latin typeface="Verdana" panose="020B0604030504040204" pitchFamily="34" charset="0"/>
            </a:endParaRPr>
          </a:p>
        </p:txBody>
      </p:sp>
      <p:sp>
        <p:nvSpPr>
          <p:cNvPr id="2" name="CasellaDiTesto 1">
            <a:extLst>
              <a:ext uri="{FF2B5EF4-FFF2-40B4-BE49-F238E27FC236}">
                <a16:creationId xmlns:a16="http://schemas.microsoft.com/office/drawing/2014/main" id="{D8D7ED88-5371-4BE0-954C-D62614CFBAE1}"/>
              </a:ext>
            </a:extLst>
          </p:cNvPr>
          <p:cNvSpPr txBox="1"/>
          <p:nvPr/>
        </p:nvSpPr>
        <p:spPr>
          <a:xfrm>
            <a:off x="755576" y="172805"/>
            <a:ext cx="3168352" cy="307777"/>
          </a:xfrm>
          <a:prstGeom prst="rect">
            <a:avLst/>
          </a:prstGeom>
          <a:noFill/>
        </p:spPr>
        <p:txBody>
          <a:bodyPr wrap="square" rtlCol="0">
            <a:spAutoFit/>
          </a:bodyPr>
          <a:lstStyle/>
          <a:p>
            <a:r>
              <a:rPr lang="it-IT" sz="1400" dirty="0">
                <a:solidFill>
                  <a:srgbClr val="FF0000"/>
                </a:solidFill>
              </a:rPr>
              <a:t>Prof.ssa Brunella Brunelli</a:t>
            </a:r>
          </a:p>
        </p:txBody>
      </p:sp>
      <p:sp>
        <p:nvSpPr>
          <p:cNvPr id="3" name="Segnaposto piè di pagina 2">
            <a:extLst>
              <a:ext uri="{FF2B5EF4-FFF2-40B4-BE49-F238E27FC236}">
                <a16:creationId xmlns:a16="http://schemas.microsoft.com/office/drawing/2014/main" id="{B4C9A7DF-663B-4A09-9D84-77EAAED323AB}"/>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5F563E-B6DB-4326-9B31-891E4C03CEC6}"/>
              </a:ext>
            </a:extLst>
          </p:cNvPr>
          <p:cNvSpPr>
            <a:spLocks noGrp="1"/>
          </p:cNvSpPr>
          <p:nvPr>
            <p:ph type="title"/>
          </p:nvPr>
        </p:nvSpPr>
        <p:spPr/>
        <p:txBody>
          <a:bodyPr/>
          <a:lstStyle/>
          <a:p>
            <a:r>
              <a:rPr lang="it-IT" sz="3200" dirty="0"/>
              <a:t>Metodo di citazione: monografie, saggi e articoli in riviste</a:t>
            </a:r>
          </a:p>
        </p:txBody>
      </p:sp>
      <p:sp>
        <p:nvSpPr>
          <p:cNvPr id="3" name="Segnaposto contenuto 2">
            <a:extLst>
              <a:ext uri="{FF2B5EF4-FFF2-40B4-BE49-F238E27FC236}">
                <a16:creationId xmlns:a16="http://schemas.microsoft.com/office/drawing/2014/main" id="{A93DDC26-330D-41E2-9D5B-B09872AB1436}"/>
              </a:ext>
            </a:extLst>
          </p:cNvPr>
          <p:cNvSpPr>
            <a:spLocks noGrp="1"/>
          </p:cNvSpPr>
          <p:nvPr>
            <p:ph idx="1"/>
          </p:nvPr>
        </p:nvSpPr>
        <p:spPr/>
        <p:txBody>
          <a:bodyPr/>
          <a:lstStyle/>
          <a:p>
            <a:pPr marL="0" marR="0" lvl="0" indent="0" algn="just" defTabSz="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70C0"/>
                </a:solidFill>
                <a:effectLst/>
                <a:uLnTx/>
                <a:uFillTx/>
                <a:latin typeface="Verdana" panose="020B0604030504040204" pitchFamily="34" charset="0"/>
                <a:ea typeface="+mn-ea"/>
                <a:cs typeface="+mn-cs"/>
              </a:rPr>
              <a:t>Libri di un unico autore:</a:t>
            </a:r>
          </a:p>
          <a:p>
            <a:pPr marL="0" marR="0" lvl="0" indent="0" algn="just" defTabSz="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endParaRPr kumimoji="0" lang="it-IT" altLang="it-IT" sz="12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just" defTabSz="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Cognome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a:t>
            </a: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(o iniziale puntata), Titolo (in corsivo), luogo di edizione (se non indicato scrivere s.l.), anno di edizione (il tutto separato da virgole).</a:t>
            </a: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114300" marR="0" lvl="0" indent="0" algn="just" defTabSz="0" rtl="0" eaLnBrk="0" fontAlgn="base" latinLnBrk="0" hangingPunct="0">
              <a:lnSpc>
                <a:spcPct val="100000"/>
              </a:lnSpc>
              <a:spcBef>
                <a:spcPts val="0"/>
              </a:spcBef>
              <a:spcAft>
                <a:spcPts val="800"/>
              </a:spcAft>
              <a:buClr>
                <a:srgbClr val="3333CC"/>
              </a:buClr>
              <a:buSzPct val="60000"/>
              <a:buFont typeface="Wingdings" panose="05000000000000000000" pitchFamily="2" charset="2"/>
              <a:buNone/>
              <a:tabLst/>
              <a:defRPr/>
            </a:pP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114300" marR="0" lvl="0" indent="0" algn="just" defTabSz="0" rtl="0" eaLnBrk="0" fontAlgn="base" latinLnBrk="0" hangingPunct="0">
              <a:lnSpc>
                <a:spcPct val="100000"/>
              </a:lnSpc>
              <a:spcBef>
                <a:spcPts val="0"/>
              </a:spcBef>
              <a:spcAft>
                <a:spcPts val="80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Es.: </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Picardi</a:t>
            </a:r>
            <a:r>
              <a:rPr kumimoji="0" lang="it-IT" sz="1200" b="0" i="0" u="none" strike="noStrike" kern="0" cap="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N.</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GaramondPremrPro-It"/>
                <a:cs typeface="Times New Roman" panose="02020603050405020304" pitchFamily="18" charset="0"/>
              </a:rPr>
              <a:t>Manuale del processo civile</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Milano, 2019</a:t>
            </a:r>
            <a:endParaRPr kumimoji="0" lang="it-IT" sz="1200" b="0" i="0" u="none" strike="noStrike" kern="0" cap="none" spc="0" normalizeH="0" baseline="0" noProof="0" dirty="0">
              <a:ln>
                <a:noFill/>
              </a:ln>
              <a:solidFill>
                <a:srgbClr val="00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p>
            <a:pPr marL="114300" marR="0" lvl="0" indent="0" algn="just" defTabSz="0" rtl="0" eaLnBrk="0" fontAlgn="base" latinLnBrk="0" hangingPunct="0">
              <a:lnSpc>
                <a:spcPct val="100000"/>
              </a:lnSpc>
              <a:spcBef>
                <a:spcPts val="0"/>
              </a:spcBef>
              <a:spcAft>
                <a:spcPts val="800"/>
              </a:spcAft>
              <a:buClr>
                <a:srgbClr val="3333CC"/>
              </a:buClr>
              <a:buSzPct val="60000"/>
              <a:buFont typeface="Wingdings" panose="05000000000000000000" pitchFamily="2" charset="2"/>
              <a:buNone/>
              <a:tabLst/>
              <a:defRPr/>
            </a:pPr>
            <a:endParaRPr kumimoji="0" lang="it-IT" altLang="it-IT" sz="1200" b="0" i="0" u="none" strike="noStrike" kern="0" cap="none" spc="0" normalizeH="0" baseline="0" noProof="0" dirty="0">
              <a:ln>
                <a:noFill/>
              </a:ln>
              <a:solidFill>
                <a:srgbClr val="0070C0"/>
              </a:solidFill>
              <a:effectLst/>
              <a:uLnTx/>
              <a:uFillTx/>
              <a:latin typeface="Verdana" panose="020B0604030504040204" pitchFamily="34" charset="0"/>
              <a:ea typeface="+mn-ea"/>
              <a:cs typeface="+mn-cs"/>
            </a:endParaRPr>
          </a:p>
          <a:p>
            <a:pPr marL="114300" marR="0" lvl="0" indent="0" algn="just" defTabSz="0" rtl="0" eaLnBrk="0" fontAlgn="base" latinLnBrk="0" hangingPunct="0">
              <a:lnSpc>
                <a:spcPct val="100000"/>
              </a:lnSpc>
              <a:spcBef>
                <a:spcPts val="0"/>
              </a:spcBef>
              <a:spcAft>
                <a:spcPts val="80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70C0"/>
                </a:solidFill>
                <a:effectLst/>
                <a:uLnTx/>
                <a:uFillTx/>
                <a:latin typeface="Verdana" panose="020B0604030504040204" pitchFamily="34" charset="0"/>
                <a:ea typeface="+mn-ea"/>
                <a:cs typeface="+mn-cs"/>
              </a:rPr>
              <a:t>Libri di più autori:</a:t>
            </a:r>
          </a:p>
          <a:p>
            <a:pPr marL="114300" marR="0" lvl="0" indent="0" algn="just" defTabSz="0" rtl="0" eaLnBrk="0" fontAlgn="base" latinLnBrk="0" hangingPunct="0">
              <a:lnSpc>
                <a:spcPct val="100000"/>
              </a:lnSpc>
              <a:spcBef>
                <a:spcPts val="0"/>
              </a:spcBef>
              <a:spcAft>
                <a:spcPts val="800"/>
              </a:spcAft>
              <a:buClr>
                <a:srgbClr val="3333CC"/>
              </a:buClr>
              <a:buSzPct val="60000"/>
              <a:buFont typeface="Wingdings" panose="05000000000000000000" pitchFamily="2" charset="2"/>
              <a:buNone/>
              <a:tabLst/>
              <a:defRPr/>
            </a:pP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Fino a 3 si citano tutti; se sono più di 3 autori si scrive </a:t>
            </a: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AA</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.VV. (= autori vari)</a:t>
            </a: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0" rtl="0" eaLnBrk="0" fontAlgn="base" latinLnBrk="0" hangingPunct="0">
              <a:lnSpc>
                <a:spcPct val="107000"/>
              </a:lnSpc>
              <a:spcBef>
                <a:spcPct val="20000"/>
              </a:spcBef>
              <a:spcAft>
                <a:spcPts val="80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Es.: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Aa.Vv.,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GaramondPremrPro-It"/>
                <a:cs typeface="Times New Roman" panose="02020603050405020304" pitchFamily="18" charset="0"/>
              </a:rPr>
              <a:t>Diritto processuale civile</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 cura di L. Dittrich, 4 tomi, Torino, 2019</a:t>
            </a: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just" defTabSz="91440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70C0"/>
                </a:solidFill>
                <a:effectLst/>
                <a:uLnTx/>
                <a:uFillTx/>
                <a:latin typeface="Verdana" panose="020B0604030504040204" pitchFamily="34" charset="0"/>
                <a:ea typeface="+mn-ea"/>
                <a:cs typeface="+mn-cs"/>
              </a:rPr>
              <a:t>Saggi e articoli in riviste:</a:t>
            </a:r>
          </a:p>
          <a:p>
            <a:pPr marL="0" marR="0" lvl="0" indent="0" algn="just" defTabSz="91440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endParaRPr kumimoji="0" lang="it-IT" altLang="it-IT" sz="12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just" defTabSz="91440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Cognome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a:t>
            </a: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(o iniziale puntata), Titolo (in corsivo), nome della rivista (abbreviato e in corsivo), anno di pubblicazione, numero della prima pagina. </a:t>
            </a:r>
          </a:p>
          <a:p>
            <a:pPr marL="0" marR="0" lvl="0" indent="0" algn="just" defTabSz="91440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just" defTabSz="914400" rtl="0" eaLnBrk="1" fontAlgn="base" latinLnBrk="0" hangingPunct="1">
              <a:lnSpc>
                <a:spcPct val="100000"/>
              </a:lnSpc>
              <a:spcBef>
                <a:spcPts val="0"/>
              </a:spcBef>
              <a:spcAft>
                <a:spcPct val="0"/>
              </a:spcAft>
              <a:buClr>
                <a:srgbClr val="3333CC"/>
              </a:buClr>
              <a:buSzPct val="60000"/>
              <a:buFont typeface="Wingdings" panose="05000000000000000000" pitchFamily="2" charset="2"/>
              <a:buNone/>
              <a:tabLst/>
              <a:defRPr/>
            </a:pPr>
            <a:r>
              <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Es.: </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Andrioli</a:t>
            </a:r>
            <a:r>
              <a:rPr kumimoji="0" lang="it-IT" sz="1200" b="0" i="0" u="none" strike="noStrike" kern="0" cap="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V.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GaramondPremrPro-It"/>
                <a:cs typeface="Times New Roman" panose="02020603050405020304" pitchFamily="18" charset="0"/>
              </a:rPr>
              <a:t>La precostituzione del giudice</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in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GaramondPremrPro-It"/>
                <a:cs typeface="Times New Roman" panose="02020603050405020304" pitchFamily="18" charset="0"/>
              </a:rPr>
              <a:t>Riv. dir. proc</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1964, p. 325 ss.</a:t>
            </a:r>
            <a:endParaRPr kumimoji="0" lang="it-IT" sz="11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piè di pagina 3">
            <a:extLst>
              <a:ext uri="{FF2B5EF4-FFF2-40B4-BE49-F238E27FC236}">
                <a16:creationId xmlns:a16="http://schemas.microsoft.com/office/drawing/2014/main" id="{5C1E1662-EE8B-41CB-9E7F-EA025495E39B}"/>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0418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70B88A4-1C0F-4D65-9546-3186D36E06F5}"/>
              </a:ext>
            </a:extLst>
          </p:cNvPr>
          <p:cNvSpPr>
            <a:spLocks noGrp="1" noChangeArrowheads="1"/>
          </p:cNvSpPr>
          <p:nvPr>
            <p:ph type="title"/>
          </p:nvPr>
        </p:nvSpPr>
        <p:spPr/>
        <p:txBody>
          <a:bodyPr/>
          <a:lstStyle/>
          <a:p>
            <a:pPr algn="ctr" eaLnBrk="1" hangingPunct="1"/>
            <a:r>
              <a:rPr kumimoji="0" lang="it-IT" sz="3200" b="0" i="0" u="none" strike="noStrike" kern="0" cap="none" spc="0" normalizeH="0" baseline="0" noProof="0" dirty="0">
                <a:ln>
                  <a:noFill/>
                </a:ln>
                <a:solidFill>
                  <a:srgbClr val="333399"/>
                </a:solidFill>
                <a:effectLst/>
                <a:uLnTx/>
                <a:uFillTx/>
                <a:latin typeface="Tahoma"/>
                <a:ea typeface="+mj-ea"/>
                <a:cs typeface="+mj-cs"/>
              </a:rPr>
              <a:t>Metodo di citazione: riviste </a:t>
            </a:r>
            <a:r>
              <a:rPr kumimoji="0" lang="it-IT" sz="3200" b="0" i="1" u="none" strike="noStrike" kern="0" cap="none" spc="0" normalizeH="0" baseline="0" noProof="0" dirty="0">
                <a:ln>
                  <a:noFill/>
                </a:ln>
                <a:solidFill>
                  <a:srgbClr val="333399"/>
                </a:solidFill>
                <a:effectLst/>
                <a:uLnTx/>
                <a:uFillTx/>
                <a:latin typeface="Tahoma"/>
                <a:ea typeface="+mj-ea"/>
                <a:cs typeface="+mj-cs"/>
              </a:rPr>
              <a:t>on line</a:t>
            </a:r>
            <a:r>
              <a:rPr kumimoji="0" lang="it-IT" sz="3200" b="0" i="0" u="none" strike="noStrike" kern="0" cap="none" spc="0" normalizeH="0" baseline="0" noProof="0" dirty="0">
                <a:ln>
                  <a:noFill/>
                </a:ln>
                <a:solidFill>
                  <a:srgbClr val="333399"/>
                </a:solidFill>
                <a:effectLst/>
                <a:uLnTx/>
                <a:uFillTx/>
                <a:latin typeface="Tahoma"/>
                <a:ea typeface="+mj-ea"/>
                <a:cs typeface="+mj-cs"/>
              </a:rPr>
              <a:t>, enciclopedie, commentari e trattati</a:t>
            </a:r>
            <a:endParaRPr lang="it-IT" altLang="it-IT" sz="3600" b="1" i="1" dirty="0">
              <a:latin typeface="Verdana" panose="020B0604030504040204" pitchFamily="34" charset="0"/>
            </a:endParaRPr>
          </a:p>
        </p:txBody>
      </p:sp>
      <p:sp>
        <p:nvSpPr>
          <p:cNvPr id="13315" name="Rectangle 3">
            <a:extLst>
              <a:ext uri="{FF2B5EF4-FFF2-40B4-BE49-F238E27FC236}">
                <a16:creationId xmlns:a16="http://schemas.microsoft.com/office/drawing/2014/main" id="{B862627E-33C7-4123-9A92-637EFF8E18FC}"/>
              </a:ext>
            </a:extLst>
          </p:cNvPr>
          <p:cNvSpPr>
            <a:spLocks noGrp="1" noChangeArrowheads="1"/>
          </p:cNvSpPr>
          <p:nvPr>
            <p:ph type="body" idx="1"/>
          </p:nvPr>
        </p:nvSpPr>
        <p:spPr>
          <a:xfrm>
            <a:off x="533400" y="2057400"/>
            <a:ext cx="8421688" cy="4075113"/>
          </a:xfrm>
        </p:spPr>
        <p:txBody>
          <a:bodyPr/>
          <a:lstStyle/>
          <a:p>
            <a:pPr marL="0" indent="0" algn="just" defTabSz="0" eaLnBrk="1" hangingPunct="1">
              <a:spcBef>
                <a:spcPts val="0"/>
              </a:spcBef>
              <a:buNone/>
              <a:defRPr/>
            </a:pPr>
            <a:r>
              <a:rPr lang="it-IT" altLang="it-IT" sz="1100" dirty="0">
                <a:latin typeface="Verdana" panose="020B0604030504040204" pitchFamily="34" charset="0"/>
              </a:rPr>
              <a:t>Oggi, la maggior parte delle riviste, enciclopedie, commentari e trattati sono pubblicati sia a stampa che in formato elettronico e, in entrambi i casi, sono dotati del codice ISSN (International Standard Serial </a:t>
            </a:r>
            <a:r>
              <a:rPr lang="it-IT" altLang="it-IT" sz="1100" dirty="0" err="1">
                <a:latin typeface="Verdana" panose="020B0604030504040204" pitchFamily="34" charset="0"/>
              </a:rPr>
              <a:t>Number</a:t>
            </a:r>
            <a:r>
              <a:rPr lang="it-IT" altLang="it-IT" sz="1100" dirty="0">
                <a:latin typeface="Verdana" panose="020B0604030504040204" pitchFamily="34" charset="0"/>
              </a:rPr>
              <a:t>) che identifica l’edizione cartacea o digitale. </a:t>
            </a:r>
          </a:p>
          <a:p>
            <a:pPr marL="0" indent="0" algn="just" defTabSz="0" eaLnBrk="1" hangingPunct="1">
              <a:spcBef>
                <a:spcPts val="0"/>
              </a:spcBef>
              <a:buNone/>
              <a:defRPr/>
            </a:pPr>
            <a:r>
              <a:rPr lang="it-IT" altLang="it-IT" sz="1100" dirty="0">
                <a:latin typeface="Verdana" panose="020B0604030504040204" pitchFamily="34" charset="0"/>
              </a:rPr>
              <a:t>In questo caso, le pubblicazioni </a:t>
            </a:r>
            <a:r>
              <a:rPr lang="it-IT" altLang="it-IT" sz="1100" i="1" dirty="0">
                <a:latin typeface="Verdana" panose="020B0604030504040204" pitchFamily="34" charset="0"/>
              </a:rPr>
              <a:t>on line </a:t>
            </a:r>
            <a:r>
              <a:rPr lang="it-IT" altLang="it-IT" sz="1100" dirty="0">
                <a:latin typeface="Verdana" panose="020B0604030504040204" pitchFamily="34" charset="0"/>
              </a:rPr>
              <a:t>si citano in modo simile a quelle edite in formato cartaceo, senza indicazione dell'indirizzo </a:t>
            </a:r>
            <a:r>
              <a:rPr lang="it-IT" altLang="it-IT" sz="1100" i="1" dirty="0">
                <a:latin typeface="Verdana" panose="020B0604030504040204" pitchFamily="34" charset="0"/>
              </a:rPr>
              <a:t>web</a:t>
            </a:r>
            <a:r>
              <a:rPr lang="it-IT" altLang="it-IT" sz="1100" dirty="0">
                <a:latin typeface="Verdana" panose="020B0604030504040204" pitchFamily="34" charset="0"/>
              </a:rPr>
              <a:t>. Quindi:</a:t>
            </a:r>
          </a:p>
          <a:p>
            <a:pPr marL="0" indent="0" algn="just" defTabSz="0" eaLnBrk="1" hangingPunct="1">
              <a:spcBef>
                <a:spcPts val="0"/>
              </a:spcBef>
              <a:buNone/>
              <a:defRPr/>
            </a:pPr>
            <a:endParaRPr lang="it-IT" altLang="it-IT" sz="1200" dirty="0">
              <a:solidFill>
                <a:srgbClr val="0070C0"/>
              </a:solidFill>
              <a:latin typeface="Verdana" panose="020B0604030504040204" pitchFamily="34" charset="0"/>
            </a:endParaRPr>
          </a:p>
          <a:p>
            <a:pPr marL="0" indent="0" algn="just" eaLnBrk="1" hangingPunct="1">
              <a:spcBef>
                <a:spcPts val="0"/>
              </a:spcBef>
              <a:buNone/>
              <a:defRPr/>
            </a:pPr>
            <a:r>
              <a:rPr lang="it-IT" altLang="it-IT" sz="1200" dirty="0">
                <a:solidFill>
                  <a:srgbClr val="0070C0"/>
                </a:solidFill>
                <a:latin typeface="Verdana" panose="020B0604030504040204" pitchFamily="34" charset="0"/>
              </a:rPr>
              <a:t>Riviste </a:t>
            </a:r>
            <a:r>
              <a:rPr lang="it-IT" altLang="it-IT" sz="1200" i="1" dirty="0">
                <a:solidFill>
                  <a:srgbClr val="0070C0"/>
                </a:solidFill>
                <a:latin typeface="Verdana" panose="020B0604030504040204" pitchFamily="34" charset="0"/>
              </a:rPr>
              <a:t>on line</a:t>
            </a:r>
            <a:r>
              <a:rPr lang="it-IT" altLang="it-IT" sz="1200" dirty="0">
                <a:solidFill>
                  <a:srgbClr val="0070C0"/>
                </a:solidFill>
                <a:latin typeface="Verdana" panose="020B0604030504040204" pitchFamily="34" charset="0"/>
              </a:rPr>
              <a:t>: </a:t>
            </a:r>
          </a:p>
          <a:p>
            <a:pPr marL="0" indent="0" algn="just" eaLnBrk="1" hangingPunct="1">
              <a:spcBef>
                <a:spcPts val="0"/>
              </a:spcBef>
              <a:buNone/>
              <a:defRPr/>
            </a:pP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Cognome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a:t>
            </a:r>
            <a:r>
              <a:rPr kumimoji="0" lang="it-IT" altLang="it-IT" sz="1100" b="0" i="0" u="none" strike="noStrike" kern="0" cap="small" spc="0" normalizeH="0" baseline="0" noProof="0" dirty="0">
                <a:ln>
                  <a:noFill/>
                </a:ln>
                <a:solidFill>
                  <a:srgbClr val="000000"/>
                </a:solidFill>
                <a:effectLst/>
                <a:uLnTx/>
                <a:uFillTx/>
                <a:latin typeface="Verdana" panose="020B0604030504040204" pitchFamily="34" charset="0"/>
                <a:ea typeface="+mn-ea"/>
                <a:cs typeface="+mn-cs"/>
              </a:rPr>
              <a:t>Nome</a:t>
            </a:r>
            <a:r>
              <a:rPr kumimoji="0" lang="it-IT" altLang="it-IT" sz="1100" b="0" i="0" u="none" strike="noStrike" kern="0" cap="none" spc="0" normalizeH="0" baseline="0" noProof="0" dirty="0">
                <a:ln>
                  <a:noFill/>
                </a:ln>
                <a:solidFill>
                  <a:srgbClr val="000000"/>
                </a:solidFill>
                <a:effectLst/>
                <a:uLnTx/>
                <a:uFillTx/>
                <a:latin typeface="Verdana" panose="020B0604030504040204" pitchFamily="34" charset="0"/>
                <a:ea typeface="+mn-ea"/>
                <a:cs typeface="+mn-cs"/>
              </a:rPr>
              <a:t> dell’autore (o iniziale puntata), Titolo (da scrivere in corsivo), nome della rivista (abbreviato e in corsivo), giorno, mese (in lettere) e anno di pubblicazione, numero della prima pagina o del primo paragrafo.</a:t>
            </a:r>
          </a:p>
          <a:p>
            <a:pPr marL="0" indent="0" algn="just">
              <a:lnSpc>
                <a:spcPct val="107000"/>
              </a:lnSpc>
              <a:spcAft>
                <a:spcPts val="800"/>
              </a:spcAft>
              <a:buNone/>
            </a:pP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Es.: </a:t>
            </a:r>
            <a:r>
              <a:rPr lang="it-IT" sz="1200" cap="small" dirty="0">
                <a:effectLst/>
                <a:latin typeface="Times New Roman" panose="02020603050405020304" pitchFamily="18" charset="0"/>
                <a:ea typeface="Calibri" panose="020F0502020204030204" pitchFamily="34" charset="0"/>
                <a:cs typeface="Times New Roman" panose="02020603050405020304" pitchFamily="18" charset="0"/>
              </a:rPr>
              <a:t>Bonafine</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Attestazioni di conformità, nullità della notifica e opposizione tardiva a decreto ingiuntivo</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Judicium</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11 luglio 2018, n. 1 ss. </a:t>
            </a:r>
            <a:endParaRPr lang="it-IT" altLang="it-IT" sz="1200" dirty="0">
              <a:solidFill>
                <a:srgbClr val="000000"/>
              </a:solidFill>
              <a:latin typeface="Verdana" panose="020B0604030504040204" pitchFamily="34" charset="0"/>
            </a:endParaRPr>
          </a:p>
          <a:p>
            <a:pPr marL="0" indent="0" algn="just" eaLnBrk="1" hangingPunct="1">
              <a:spcBef>
                <a:spcPts val="0"/>
              </a:spcBef>
              <a:buNone/>
              <a:defRPr/>
            </a:pPr>
            <a:r>
              <a:rPr lang="it-IT" altLang="it-IT" sz="1200" dirty="0">
                <a:solidFill>
                  <a:srgbClr val="0070C0"/>
                </a:solidFill>
                <a:latin typeface="Verdana" panose="020B0604030504040204" pitchFamily="34" charset="0"/>
              </a:rPr>
              <a:t>Enciclopedie, in versione cartacea o digitale:</a:t>
            </a:r>
            <a:endParaRPr lang="it-IT" sz="1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endParaRPr lang="it-IT" sz="1200" cap="small"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eaLnBrk="1" hangingPunct="1">
              <a:spcBef>
                <a:spcPts val="0"/>
              </a:spcBef>
              <a:buNone/>
              <a:defRPr/>
            </a:pPr>
            <a:r>
              <a:rPr lang="it-IT" sz="1200" cap="small" dirty="0">
                <a:effectLst/>
                <a:latin typeface="Times New Roman" panose="02020603050405020304" pitchFamily="18" charset="0"/>
                <a:ea typeface="Calibri" panose="020F0502020204030204" pitchFamily="34" charset="0"/>
                <a:cs typeface="Times New Roman" panose="02020603050405020304" pitchFamily="18" charset="0"/>
              </a:rPr>
              <a:t>Pugliese</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G.,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voce Giudicato civile (dir. </a:t>
            </a:r>
            <a:r>
              <a:rPr lang="it-IT" sz="1200" i="1" dirty="0" err="1">
                <a:effectLst/>
                <a:latin typeface="Times New Roman" panose="02020603050405020304" pitchFamily="18" charset="0"/>
                <a:ea typeface="Calibri" panose="020F0502020204030204" pitchFamily="34" charset="0"/>
                <a:cs typeface="Times New Roman" panose="02020603050405020304" pitchFamily="18" charset="0"/>
              </a:rPr>
              <a:t>vig</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Enc. dir</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vol. XVIII (numero romano del volume), Milano, 1969, p. 765 ss.</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r>
              <a:rPr lang="it-IT" sz="1200" cap="small" dirty="0">
                <a:effectLst/>
                <a:latin typeface="Times New Roman" panose="02020603050405020304" pitchFamily="18" charset="0"/>
                <a:ea typeface="Calibri" panose="020F0502020204030204" pitchFamily="34" charset="0"/>
                <a:cs typeface="Times New Roman" panose="02020603050405020304" pitchFamily="18" charset="0"/>
              </a:rPr>
              <a:t>Basilico G.</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voce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Provvedimenti del giudice</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Diritto online Treccani</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2012, n. 3.</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endParaRPr lang="it-IT" altLang="it-IT" sz="1200" dirty="0">
              <a:solidFill>
                <a:srgbClr val="0070C0"/>
              </a:solidFill>
              <a:latin typeface="Verdana" panose="020B0604030504040204" pitchFamily="34" charset="0"/>
            </a:endParaRPr>
          </a:p>
          <a:p>
            <a:pPr marL="0" indent="0" algn="just" eaLnBrk="1" hangingPunct="1">
              <a:spcBef>
                <a:spcPts val="0"/>
              </a:spcBef>
              <a:buNone/>
              <a:defRPr/>
            </a:pPr>
            <a:r>
              <a:rPr lang="it-IT" altLang="it-IT" sz="1200" dirty="0">
                <a:solidFill>
                  <a:srgbClr val="0070C0"/>
                </a:solidFill>
                <a:latin typeface="Verdana" panose="020B0604030504040204" pitchFamily="34" charset="0"/>
              </a:rPr>
              <a:t>Commentari e trattati, in versione cartacea o digitale:</a:t>
            </a:r>
            <a:endParaRPr lang="it-IT" sz="1200" cap="small"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endParaRPr lang="it-IT" sz="1200" cap="small"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eaLnBrk="1" hangingPunct="1">
              <a:spcBef>
                <a:spcPts val="0"/>
              </a:spcBef>
              <a:buNone/>
              <a:defRPr/>
            </a:pPr>
            <a:r>
              <a:rPr lang="it-IT" sz="1200" cap="small" dirty="0">
                <a:effectLst/>
                <a:latin typeface="Times New Roman" panose="02020603050405020304" pitchFamily="18" charset="0"/>
                <a:ea typeface="Calibri" panose="020F0502020204030204" pitchFamily="34" charset="0"/>
                <a:cs typeface="Times New Roman" panose="02020603050405020304" pitchFamily="18" charset="0"/>
              </a:rPr>
              <a:t>Mancini</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G., in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Comm. cost.</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a cura di Branca, Bologna-Roma, 1975,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sub</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art. 4, p. 216.</a:t>
            </a:r>
            <a:endParaRPr lang="it-IT"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r>
              <a:rPr lang="it-IT" sz="1200" cap="small" dirty="0">
                <a:effectLst/>
                <a:latin typeface="Times New Roman" panose="02020603050405020304" pitchFamily="18" charset="0"/>
                <a:ea typeface="Calibri" panose="020F0502020204030204" pitchFamily="34" charset="0"/>
                <a:cs typeface="Times New Roman" panose="02020603050405020304" pitchFamily="18" charset="0"/>
              </a:rPr>
              <a:t>Romagnoli</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U.,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Il sistema economico nella costituzione</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1200" i="1" dirty="0">
                <a:effectLst/>
                <a:latin typeface="Times New Roman" panose="02020603050405020304" pitchFamily="18" charset="0"/>
                <a:ea typeface="Calibri" panose="020F0502020204030204" pitchFamily="34" charset="0"/>
                <a:cs typeface="Times New Roman" panose="02020603050405020304" pitchFamily="18" charset="0"/>
              </a:rPr>
              <a:t>Trattato dir. comm. e pubbl. econ.</a:t>
            </a:r>
            <a:r>
              <a:rPr lang="it-IT" sz="1200" dirty="0">
                <a:effectLst/>
                <a:latin typeface="Times New Roman" panose="02020603050405020304" pitchFamily="18" charset="0"/>
                <a:ea typeface="Calibri" panose="020F0502020204030204" pitchFamily="34" charset="0"/>
                <a:cs typeface="Times New Roman" panose="02020603050405020304" pitchFamily="18" charset="0"/>
              </a:rPr>
              <a:t>, diretto da Galgano, I, Padova, 1977, p. 180.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endParaRPr lang="it-IT" altLang="it-IT" sz="1200" dirty="0">
              <a:solidFill>
                <a:srgbClr val="0070C0"/>
              </a:solidFill>
              <a:latin typeface="Verdana" panose="020B0604030504040204" pitchFamily="34" charset="0"/>
            </a:endParaRPr>
          </a:p>
        </p:txBody>
      </p:sp>
      <p:sp>
        <p:nvSpPr>
          <p:cNvPr id="2" name="CasellaDiTesto 1">
            <a:extLst>
              <a:ext uri="{FF2B5EF4-FFF2-40B4-BE49-F238E27FC236}">
                <a16:creationId xmlns:a16="http://schemas.microsoft.com/office/drawing/2014/main" id="{D8D7ED88-5371-4BE0-954C-D62614CFBAE1}"/>
              </a:ext>
            </a:extLst>
          </p:cNvPr>
          <p:cNvSpPr txBox="1"/>
          <p:nvPr/>
        </p:nvSpPr>
        <p:spPr>
          <a:xfrm>
            <a:off x="755576" y="172805"/>
            <a:ext cx="3168352" cy="307777"/>
          </a:xfrm>
          <a:prstGeom prst="rect">
            <a:avLst/>
          </a:prstGeom>
          <a:noFill/>
        </p:spPr>
        <p:txBody>
          <a:bodyPr wrap="square" rtlCol="0">
            <a:spAutoFit/>
          </a:bodyPr>
          <a:lstStyle/>
          <a:p>
            <a:r>
              <a:rPr lang="it-IT" sz="1400" dirty="0">
                <a:solidFill>
                  <a:srgbClr val="FF0000"/>
                </a:solidFill>
              </a:rPr>
              <a:t>Prof.ssa Brunella Brunelli</a:t>
            </a:r>
          </a:p>
        </p:txBody>
      </p:sp>
      <p:sp>
        <p:nvSpPr>
          <p:cNvPr id="3" name="Segnaposto piè di pagina 2">
            <a:extLst>
              <a:ext uri="{FF2B5EF4-FFF2-40B4-BE49-F238E27FC236}">
                <a16:creationId xmlns:a16="http://schemas.microsoft.com/office/drawing/2014/main" id="{B4C9A7DF-663B-4A09-9D84-77EAAED323AB}"/>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36647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70B88A4-1C0F-4D65-9546-3186D36E06F5}"/>
              </a:ext>
            </a:extLst>
          </p:cNvPr>
          <p:cNvSpPr>
            <a:spLocks noGrp="1" noChangeArrowheads="1"/>
          </p:cNvSpPr>
          <p:nvPr>
            <p:ph type="title"/>
          </p:nvPr>
        </p:nvSpPr>
        <p:spPr/>
        <p:txBody>
          <a:bodyPr/>
          <a:lstStyle/>
          <a:p>
            <a:pPr algn="ctr" eaLnBrk="1" hangingPunct="1"/>
            <a:r>
              <a:rPr lang="it-IT" altLang="it-IT" sz="3600" b="1" i="1" dirty="0">
                <a:latin typeface="Verdana" panose="020B0604030504040204" pitchFamily="34" charset="0"/>
              </a:rPr>
              <a:t>La sitografia</a:t>
            </a:r>
          </a:p>
        </p:txBody>
      </p:sp>
      <p:sp>
        <p:nvSpPr>
          <p:cNvPr id="13315" name="Rectangle 3">
            <a:extLst>
              <a:ext uri="{FF2B5EF4-FFF2-40B4-BE49-F238E27FC236}">
                <a16:creationId xmlns:a16="http://schemas.microsoft.com/office/drawing/2014/main" id="{B862627E-33C7-4123-9A92-637EFF8E18FC}"/>
              </a:ext>
            </a:extLst>
          </p:cNvPr>
          <p:cNvSpPr>
            <a:spLocks noGrp="1" noChangeArrowheads="1"/>
          </p:cNvSpPr>
          <p:nvPr>
            <p:ph type="body" idx="1"/>
          </p:nvPr>
        </p:nvSpPr>
        <p:spPr>
          <a:xfrm>
            <a:off x="533400" y="2057400"/>
            <a:ext cx="8421688" cy="4075113"/>
          </a:xfrm>
        </p:spPr>
        <p:txBody>
          <a:bodyPr/>
          <a:lstStyle/>
          <a:p>
            <a:pPr marL="0" indent="0" algn="just" eaLnBrk="1" hangingPunct="1">
              <a:spcBef>
                <a:spcPts val="0"/>
              </a:spcBef>
              <a:buNone/>
              <a:defRPr/>
            </a:pPr>
            <a:r>
              <a:rPr lang="it-IT" altLang="it-IT" sz="1400" dirty="0">
                <a:latin typeface="Verdana" panose="020B0604030504040204" pitchFamily="34" charset="0"/>
              </a:rPr>
              <a:t>Per i contributi editi su riviste </a:t>
            </a:r>
            <a:r>
              <a:rPr lang="it-IT" altLang="it-IT" sz="1400" i="1" dirty="0">
                <a:latin typeface="Verdana" panose="020B0604030504040204" pitchFamily="34" charset="0"/>
              </a:rPr>
              <a:t>online</a:t>
            </a:r>
            <a:r>
              <a:rPr lang="it-IT" altLang="it-IT" sz="1400" dirty="0">
                <a:latin typeface="Verdana" panose="020B0604030504040204" pitchFamily="34" charset="0"/>
              </a:rPr>
              <a:t> non dotate di codice ISSN e per tutti gli altri contributi, schede, voci, documenti consultabili su un sito/archivio </a:t>
            </a:r>
            <a:r>
              <a:rPr lang="it-IT" altLang="it-IT" sz="1400" i="1" dirty="0">
                <a:latin typeface="Verdana" panose="020B0604030504040204" pitchFamily="34" charset="0"/>
              </a:rPr>
              <a:t>internet</a:t>
            </a:r>
            <a:r>
              <a:rPr lang="it-IT" altLang="it-IT" sz="1400" dirty="0">
                <a:latin typeface="Verdana" panose="020B0604030504040204" pitchFamily="34" charset="0"/>
              </a:rPr>
              <a:t>, per permettere a chiunque di risalire alla fonte, va riportato anche l'indirizzo web di riferimento, in formato corsivo, indicando come fonte l’</a:t>
            </a:r>
            <a:r>
              <a:rPr lang="it-IT" altLang="it-IT" sz="1400" i="1" dirty="0">
                <a:latin typeface="Verdana" panose="020B0604030504040204" pitchFamily="34" charset="0"/>
              </a:rPr>
              <a:t>home page</a:t>
            </a:r>
            <a:r>
              <a:rPr lang="it-IT" altLang="it-IT" sz="1400" dirty="0">
                <a:latin typeface="Verdana" panose="020B0604030504040204" pitchFamily="34" charset="0"/>
              </a:rPr>
              <a:t>; oppure si può inserire l’espressione «disponibile sul sito», indicando l’URL del documento. Non occorre indicare la data di consultazione. Quindi:</a:t>
            </a:r>
          </a:p>
          <a:p>
            <a:pPr marL="0" indent="0" algn="just" eaLnBrk="1" hangingPunct="1">
              <a:spcBef>
                <a:spcPts val="0"/>
              </a:spcBef>
              <a:buNone/>
              <a:defRPr/>
            </a:pPr>
            <a:endParaRPr lang="it-IT" altLang="it-IT" sz="1200" dirty="0">
              <a:latin typeface="Verdana" panose="020B0604030504040204" pitchFamily="34" charset="0"/>
            </a:endParaRPr>
          </a:p>
          <a:p>
            <a:pPr marL="0" indent="0" algn="just">
              <a:lnSpc>
                <a:spcPct val="107000"/>
              </a:lnSpc>
              <a:spcAft>
                <a:spcPts val="800"/>
              </a:spcAft>
              <a:buNone/>
            </a:pPr>
            <a:r>
              <a:rPr lang="it-IT" sz="1600" cap="small" dirty="0">
                <a:effectLst/>
                <a:latin typeface="Times New Roman" panose="02020603050405020304" pitchFamily="18" charset="0"/>
                <a:ea typeface="Calibri" panose="020F0502020204030204" pitchFamily="34" charset="0"/>
                <a:cs typeface="Times New Roman" panose="02020603050405020304" pitchFamily="18" charset="0"/>
              </a:rPr>
              <a:t>Scialdone</a:t>
            </a:r>
            <a:r>
              <a:rPr lang="it-IT" sz="1600" cap="small" dirty="0">
                <a:latin typeface="Times New Roman" panose="02020603050405020304" pitchFamily="18" charset="0"/>
                <a:ea typeface="Calibri" panose="020F0502020204030204" pitchFamily="34" charset="0"/>
                <a:cs typeface="Times New Roman" panose="02020603050405020304" pitchFamily="18" charset="0"/>
              </a:rPr>
              <a:t> </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M.,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L’interpretazione del contratto e il collegamento negoziale</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computerlaw.it</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28 ottobre 2014,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http://www.computerlaw.it/</a:t>
            </a:r>
            <a:endParaRPr lang="it-IT" sz="14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Relazione su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Il ruolo dell'eGovernment per il futuro dell'Europa, Comunicazione della Commissione al Consiglio, al Parlamento europeo, al Comitato Economico e Sociale e al Comitato delle Regioni - 26 settembre 2003</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disponibile sul sito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https://eurlex.europa.eu/legalcontent/IT/TXT/PDF/?uri=CELEX:52002DC0027&amp;from=EN</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None/>
              <a:defRPr/>
            </a:pPr>
            <a:endParaRPr lang="it-IT" altLang="it-IT" sz="1200" dirty="0">
              <a:latin typeface="Verdana" panose="020B0604030504040204" pitchFamily="34" charset="0"/>
            </a:endParaRPr>
          </a:p>
        </p:txBody>
      </p:sp>
      <p:sp>
        <p:nvSpPr>
          <p:cNvPr id="2" name="CasellaDiTesto 1">
            <a:extLst>
              <a:ext uri="{FF2B5EF4-FFF2-40B4-BE49-F238E27FC236}">
                <a16:creationId xmlns:a16="http://schemas.microsoft.com/office/drawing/2014/main" id="{D8D7ED88-5371-4BE0-954C-D62614CFBAE1}"/>
              </a:ext>
            </a:extLst>
          </p:cNvPr>
          <p:cNvSpPr txBox="1"/>
          <p:nvPr/>
        </p:nvSpPr>
        <p:spPr>
          <a:xfrm>
            <a:off x="755576" y="172805"/>
            <a:ext cx="3168352" cy="307777"/>
          </a:xfrm>
          <a:prstGeom prst="rect">
            <a:avLst/>
          </a:prstGeom>
          <a:noFill/>
        </p:spPr>
        <p:txBody>
          <a:bodyPr wrap="square" rtlCol="0">
            <a:spAutoFit/>
          </a:bodyPr>
          <a:lstStyle/>
          <a:p>
            <a:r>
              <a:rPr lang="it-IT" sz="1400" dirty="0">
                <a:solidFill>
                  <a:srgbClr val="FF0000"/>
                </a:solidFill>
              </a:rPr>
              <a:t>Prof.ssa Brunella Brunelli</a:t>
            </a:r>
          </a:p>
        </p:txBody>
      </p:sp>
      <p:sp>
        <p:nvSpPr>
          <p:cNvPr id="3" name="Segnaposto piè di pagina 2">
            <a:extLst>
              <a:ext uri="{FF2B5EF4-FFF2-40B4-BE49-F238E27FC236}">
                <a16:creationId xmlns:a16="http://schemas.microsoft.com/office/drawing/2014/main" id="{B4C9A7DF-663B-4A09-9D84-77EAAED323AB}"/>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154062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A9F6269-BFF2-42C2-9310-EE53AECD4156}"/>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Bibliografia: esempio con errori</a:t>
            </a:r>
          </a:p>
        </p:txBody>
      </p:sp>
      <p:sp>
        <p:nvSpPr>
          <p:cNvPr id="13315" name="Rectangle 3">
            <a:extLst>
              <a:ext uri="{FF2B5EF4-FFF2-40B4-BE49-F238E27FC236}">
                <a16:creationId xmlns:a16="http://schemas.microsoft.com/office/drawing/2014/main" id="{83E77C3D-9AB9-40E0-8763-7C3BCFA1447A}"/>
              </a:ext>
            </a:extLst>
          </p:cNvPr>
          <p:cNvSpPr>
            <a:spLocks noGrp="1" noChangeArrowheads="1"/>
          </p:cNvSpPr>
          <p:nvPr>
            <p:ph type="body" idx="1"/>
          </p:nvPr>
        </p:nvSpPr>
        <p:spPr>
          <a:xfrm>
            <a:off x="533400" y="2057400"/>
            <a:ext cx="8421688" cy="4075113"/>
          </a:xfrm>
        </p:spPr>
        <p:txBody>
          <a:bodyPr/>
          <a:lstStyle/>
          <a:p>
            <a:pPr marL="0" indent="0" algn="just" eaLnBrk="1" hangingPunct="1">
              <a:buFont typeface="Wingdings" panose="05000000000000000000" pitchFamily="2" charset="2"/>
              <a:buNone/>
              <a:defRPr/>
            </a:pPr>
            <a:r>
              <a:rPr lang="it-IT" altLang="it-IT" sz="1200" dirty="0">
                <a:latin typeface="Verdana" panose="020B0604030504040204" pitchFamily="34" charset="0"/>
              </a:rPr>
              <a:t> </a:t>
            </a:r>
            <a:r>
              <a:rPr lang="it-IT" sz="900" dirty="0">
                <a:latin typeface="Calibri" panose="020F0502020204030204" pitchFamily="34" charset="0"/>
                <a:ea typeface="Calibri" panose="020F0502020204030204" pitchFamily="34" charset="0"/>
                <a:cs typeface="Times New Roman" panose="02020603050405020304" pitchFamily="18" charset="0"/>
              </a:rPr>
              <a:t>Libri: </a:t>
            </a:r>
          </a:p>
          <a:p>
            <a:pPr marL="0" indent="0">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B. Brunelli, Lezioni di diritto processuale generale, diritto processuale del lavoro, diritto delle procedure concorsuali, Bologna, 2020. </a:t>
            </a:r>
          </a:p>
          <a:p>
            <a:pPr marL="0" indent="0">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A. Genovese, Contributo allo studio del danno da irragionevole durata del processo, Milano, 2012.</a:t>
            </a:r>
          </a:p>
          <a:p>
            <a:pPr marL="0" indent="0">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A. Didone, Equa riparazione e ragionevole durata del giusto processo, Milano, 2002. </a:t>
            </a:r>
          </a:p>
          <a:p>
            <a:pPr marL="0" indent="0">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CHINDEMI, «Legge Pinto»: questioni processuali, sostanziali e di «etica del diritto», in Resp. civ. e </a:t>
            </a:r>
            <a:r>
              <a:rPr lang="it-IT" sz="900" dirty="0" err="1">
                <a:latin typeface="Calibri" panose="020F0502020204030204" pitchFamily="34" charset="0"/>
                <a:ea typeface="Calibri" panose="020F0502020204030204" pitchFamily="34" charset="0"/>
                <a:cs typeface="Times New Roman" panose="02020603050405020304" pitchFamily="18" charset="0"/>
              </a:rPr>
              <a:t>prev</a:t>
            </a:r>
            <a:r>
              <a:rPr lang="it-IT" sz="900" dirty="0">
                <a:latin typeface="Calibri" panose="020F0502020204030204" pitchFamily="34" charset="0"/>
                <a:ea typeface="Calibri" panose="020F0502020204030204" pitchFamily="34" charset="0"/>
                <a:cs typeface="Times New Roman" panose="02020603050405020304" pitchFamily="18" charset="0"/>
              </a:rPr>
              <a:t>., 2008, 3, p.  690 ss.</a:t>
            </a:r>
          </a:p>
          <a:p>
            <a:pPr marL="0" indent="0">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DEPETRIS, La responsabilità dello Stato, in AA. VV., Valutazione del danno e strumenti risarcitori, a cura di B. Inzitari, Torino, 2016, p. 779 ss.</a:t>
            </a:r>
          </a:p>
          <a:p>
            <a:pPr marL="0" indent="0">
              <a:spcAft>
                <a:spcPts val="1000"/>
              </a:spcAft>
              <a:buFont typeface="Wingdings" panose="05000000000000000000" pitchFamily="2" charset="2"/>
              <a:buNone/>
              <a:defRPr/>
            </a:pPr>
            <a:r>
              <a:rPr lang="it-IT" sz="900" dirty="0" err="1">
                <a:latin typeface="Calibri" panose="020F0502020204030204" pitchFamily="34" charset="0"/>
                <a:ea typeface="Calibri" panose="020F0502020204030204" pitchFamily="34" charset="0"/>
                <a:cs typeface="Times New Roman" panose="02020603050405020304" pitchFamily="18" charset="0"/>
              </a:rPr>
              <a:t>P.Biavati</a:t>
            </a:r>
            <a:r>
              <a:rPr lang="it-IT" sz="900" dirty="0">
                <a:latin typeface="Calibri" panose="020F0502020204030204" pitchFamily="34" charset="0"/>
                <a:ea typeface="Calibri" panose="020F0502020204030204" pitchFamily="34" charset="0"/>
                <a:cs typeface="Times New Roman" panose="02020603050405020304" pitchFamily="18" charset="0"/>
              </a:rPr>
              <a:t>, Argomenti di diritto processuale civile, Bologna, 2020. </a:t>
            </a:r>
          </a:p>
          <a:p>
            <a:pPr marL="0" indent="0">
              <a:spcAft>
                <a:spcPts val="1000"/>
              </a:spcAft>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Sitografia: </a:t>
            </a:r>
          </a:p>
          <a:p>
            <a:pPr marL="0" indent="0">
              <a:spcAft>
                <a:spcPts val="1000"/>
              </a:spcAft>
              <a:buFont typeface="Wingdings" panose="05000000000000000000" pitchFamily="2" charset="2"/>
              <a:buNone/>
              <a:defRPr/>
            </a:pPr>
            <a:r>
              <a:rPr lang="it-IT" sz="900" dirty="0">
                <a:latin typeface="Calibri" panose="020F0502020204030204" pitchFamily="34" charset="0"/>
                <a:ea typeface="Calibri" panose="020F0502020204030204" pitchFamily="34" charset="0"/>
                <a:cs typeface="Times New Roman" panose="02020603050405020304" pitchFamily="18" charset="0"/>
              </a:rPr>
              <a:t>Articolo 6 della convenzione europea dei diritti dell’uomo </a:t>
            </a: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https://www.echr.coe.int/Documents/Guide_Art_6_criminal_ITA.pdf</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strike="sngStrike" dirty="0">
                <a:latin typeface="Calibri" panose="020F0502020204030204" pitchFamily="34" charset="0"/>
                <a:ea typeface="Calibri" panose="020F0502020204030204" pitchFamily="34" charset="0"/>
                <a:cs typeface="Times New Roman" panose="02020603050405020304" pitchFamily="18" charset="0"/>
              </a:rPr>
              <a:t>LEGGE 13 aprile 1988, n. 117 (in </a:t>
            </a:r>
            <a:r>
              <a:rPr lang="it-IT" sz="900" strike="sngStrike" dirty="0" err="1">
                <a:latin typeface="Calibri" panose="020F0502020204030204" pitchFamily="34" charset="0"/>
                <a:ea typeface="Calibri" panose="020F0502020204030204" pitchFamily="34" charset="0"/>
                <a:cs typeface="Times New Roman" panose="02020603050405020304" pitchFamily="18" charset="0"/>
              </a:rPr>
              <a:t>Gazz</a:t>
            </a:r>
            <a:r>
              <a:rPr lang="it-IT" sz="900" strike="sngStrike" dirty="0">
                <a:latin typeface="Calibri" panose="020F0502020204030204" pitchFamily="34" charset="0"/>
                <a:ea typeface="Calibri" panose="020F0502020204030204" pitchFamily="34" charset="0"/>
                <a:cs typeface="Times New Roman" panose="02020603050405020304" pitchFamily="18" charset="0"/>
              </a:rPr>
              <a:t>. Uff., 15 aprile, n. 88)</a:t>
            </a:r>
            <a:r>
              <a:rPr lang="it-IT" sz="900" dirty="0">
                <a:latin typeface="Calibri" panose="020F0502020204030204" pitchFamily="34" charset="0"/>
                <a:ea typeface="Calibri" panose="020F0502020204030204" pitchFamily="34" charset="0"/>
                <a:cs typeface="Times New Roman" panose="02020603050405020304" pitchFamily="18" charset="0"/>
              </a:rPr>
              <a:t> </a:t>
            </a: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https://www.csm.it/documents/21768/112811/Legge+13+aprile+1988+n.+117/66e36746-12e2-4204-84f1-6115a32b05fc</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strike="sngStrike" dirty="0">
                <a:latin typeface="Calibri" panose="020F0502020204030204" pitchFamily="34" charset="0"/>
                <a:ea typeface="Calibri" panose="020F0502020204030204" pitchFamily="34" charset="0"/>
                <a:cs typeface="Times New Roman" panose="02020603050405020304" pitchFamily="18" charset="0"/>
              </a:rPr>
              <a:t>Legge 13 aprile 1988, numero 117</a:t>
            </a:r>
            <a:r>
              <a:rPr lang="it-IT" sz="900" dirty="0">
                <a:latin typeface="Calibri" panose="020F0502020204030204" pitchFamily="34" charset="0"/>
                <a:ea typeface="Calibri" panose="020F0502020204030204" pitchFamily="34" charset="0"/>
                <a:cs typeface="Times New Roman" panose="02020603050405020304" pitchFamily="18" charset="0"/>
              </a:rPr>
              <a:t> </a:t>
            </a: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https://it.wikipedia.org/wiki/Legge_13_aprile_1988,_n._117</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https://www.treccani.it/enciclopedia/giusto-processo/</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rPr>
              <a:t>https://www.brocardi.it/</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8"/>
              </a:rPr>
              <a:t>https://www.diritto.it/il-diritto-all-equa-riparazione-per-violazione-del-termine-ragionevole-del-processo/</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9"/>
              </a:rPr>
              <a:t>https://www.giustizia.it/giustizia/it/mg_14_3_1.page?contentId=GLO55499#</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0"/>
              </a:rPr>
              <a:t>http://www.antoniocasella.eu/archica/falletti_revista-de-ajuris_2006.pdf</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1"/>
              </a:rPr>
              <a:t>https://it.wikipedia.org/wiki/Legge_Pinto</a:t>
            </a:r>
            <a:endParaRPr lang="it-IT" sz="900" u="sng"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endParaRPr lang="it-IT" sz="900"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panose="05000000000000000000" pitchFamily="2" charset="2"/>
              <a:buNone/>
              <a:defRPr/>
            </a:pPr>
            <a:r>
              <a:rPr lang="it-IT" sz="9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Attenzione: le leggi non vanno inserite nella bibliografia; anche per i saggi reperibili </a:t>
            </a:r>
            <a:r>
              <a:rPr lang="it-IT" sz="9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 line </a:t>
            </a:r>
            <a:r>
              <a:rPr lang="it-IT" sz="9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le informazioni essenziali sono: autore/i, titolo (da scrivere in corsivo), indirizzo web di riferimento.</a:t>
            </a: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Font typeface="Wingdings" panose="05000000000000000000" pitchFamily="2" charset="2"/>
              <a:buNone/>
              <a:defRPr/>
            </a:pP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buFont typeface="Wingdings" panose="05000000000000000000" pitchFamily="2" charset="2"/>
              <a:buNone/>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EA677A92-5996-4FEE-ACC6-B794EED2E43A}"/>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CA780B1-8C83-4839-9ADB-EDA7D3AAC219}"/>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Bibliografia: esempio senza errori</a:t>
            </a:r>
          </a:p>
        </p:txBody>
      </p:sp>
      <p:sp>
        <p:nvSpPr>
          <p:cNvPr id="13315" name="Rectangle 3">
            <a:extLst>
              <a:ext uri="{FF2B5EF4-FFF2-40B4-BE49-F238E27FC236}">
                <a16:creationId xmlns:a16="http://schemas.microsoft.com/office/drawing/2014/main" id="{A47F8C4B-1197-48F5-835E-F4E04CD43CE7}"/>
              </a:ext>
            </a:extLst>
          </p:cNvPr>
          <p:cNvSpPr>
            <a:spLocks noGrp="1" noChangeArrowheads="1"/>
          </p:cNvSpPr>
          <p:nvPr>
            <p:ph type="body" idx="1"/>
          </p:nvPr>
        </p:nvSpPr>
        <p:spPr>
          <a:xfrm>
            <a:off x="533400" y="2057400"/>
            <a:ext cx="8421688" cy="4075113"/>
          </a:xfrm>
        </p:spPr>
        <p:txBody>
          <a:bodyPr/>
          <a:lstStyle/>
          <a:p>
            <a:pPr marL="0" indent="0" algn="just" eaLnBrk="1" hangingPunct="1">
              <a:buFont typeface="Wingdings" panose="05000000000000000000" pitchFamily="2" charset="2"/>
              <a:buNone/>
              <a:defRPr/>
            </a:pPr>
            <a:r>
              <a:rPr lang="it-IT" altLang="it-IT" sz="1200" dirty="0">
                <a:latin typeface="Verdana" panose="020B0604030504040204" pitchFamily="34" charset="0"/>
              </a:rPr>
              <a:t> </a:t>
            </a:r>
            <a:r>
              <a:rPr lang="it-IT" altLang="it-IT" sz="1000" dirty="0">
                <a:latin typeface="Verdana" panose="020B0604030504040204" pitchFamily="34" charset="0"/>
              </a:rPr>
              <a:t>➢ </a:t>
            </a:r>
            <a:r>
              <a:rPr lang="it-IT" altLang="it-IT" sz="1000" b="1" dirty="0">
                <a:latin typeface="Verdana" panose="020B0604030504040204" pitchFamily="34" charset="0"/>
              </a:rPr>
              <a:t>Libri</a:t>
            </a:r>
          </a:p>
          <a:p>
            <a:pPr marL="0" indent="0" algn="just" eaLnBrk="1" hangingPunct="1">
              <a:buNone/>
              <a:defRPr/>
            </a:pPr>
            <a:r>
              <a:rPr lang="it-IT" altLang="it-IT" sz="1000" cap="small" dirty="0">
                <a:latin typeface="Verdana" panose="020B0604030504040204" pitchFamily="34" charset="0"/>
              </a:rPr>
              <a:t>Aa</a:t>
            </a:r>
            <a:r>
              <a:rPr lang="it-IT" altLang="it-IT" sz="1000" dirty="0">
                <a:latin typeface="Verdana" panose="020B0604030504040204" pitchFamily="34" charset="0"/>
              </a:rPr>
              <a:t>.</a:t>
            </a:r>
            <a:r>
              <a:rPr lang="it-IT" altLang="it-IT" sz="1000" cap="small" dirty="0">
                <a:latin typeface="Verdana" panose="020B0604030504040204" pitchFamily="34" charset="0"/>
              </a:rPr>
              <a:t>Vv</a:t>
            </a:r>
            <a:r>
              <a:rPr lang="it-IT" altLang="it-IT" sz="1000" dirty="0">
                <a:latin typeface="Verdana" panose="020B0604030504040204" pitchFamily="34" charset="0"/>
              </a:rPr>
              <a:t>., </a:t>
            </a:r>
            <a:r>
              <a:rPr lang="it-IT" altLang="it-IT" sz="1000" i="1" dirty="0">
                <a:latin typeface="Verdana" panose="020B0604030504040204" pitchFamily="34" charset="0"/>
              </a:rPr>
              <a:t>Diritto processuale civile</a:t>
            </a:r>
            <a:r>
              <a:rPr lang="it-IT" altLang="it-IT" sz="1000" dirty="0">
                <a:latin typeface="Verdana" panose="020B0604030504040204" pitchFamily="34" charset="0"/>
              </a:rPr>
              <a:t>, a cura di L. Dittrich, 4 tomi, Torino, 2019</a:t>
            </a:r>
          </a:p>
          <a:p>
            <a:pPr marL="0" indent="0" algn="just" eaLnBrk="1" hangingPunct="1">
              <a:buNone/>
              <a:defRPr/>
            </a:pPr>
            <a:r>
              <a:rPr lang="it-IT" altLang="it-IT" sz="1000" cap="small" dirty="0">
                <a:latin typeface="Verdana" panose="020B0604030504040204" pitchFamily="34" charset="0"/>
              </a:rPr>
              <a:t>Aa</a:t>
            </a:r>
            <a:r>
              <a:rPr lang="it-IT" altLang="it-IT" sz="1000" dirty="0">
                <a:latin typeface="Verdana" panose="020B0604030504040204" pitchFamily="34" charset="0"/>
              </a:rPr>
              <a:t>.</a:t>
            </a:r>
            <a:r>
              <a:rPr lang="it-IT" altLang="it-IT" sz="1000" cap="small" dirty="0">
                <a:latin typeface="Verdana" panose="020B0604030504040204" pitchFamily="34" charset="0"/>
              </a:rPr>
              <a:t>Vv</a:t>
            </a:r>
            <a:r>
              <a:rPr lang="it-IT" altLang="it-IT" sz="1000" dirty="0">
                <a:latin typeface="Verdana" panose="020B0604030504040204" pitchFamily="34" charset="0"/>
              </a:rPr>
              <a:t>., </a:t>
            </a:r>
            <a:r>
              <a:rPr lang="it-IT" altLang="it-IT" sz="1000" i="1" dirty="0">
                <a:latin typeface="Verdana" panose="020B0604030504040204" pitchFamily="34" charset="0"/>
              </a:rPr>
              <a:t>Manuale di diritto processuale penale</a:t>
            </a:r>
            <a:r>
              <a:rPr lang="it-IT" altLang="it-IT" sz="1000" dirty="0">
                <a:latin typeface="Verdana" panose="020B0604030504040204" pitchFamily="34" charset="0"/>
              </a:rPr>
              <a:t>, Torino, 2018</a:t>
            </a:r>
          </a:p>
          <a:p>
            <a:pPr marL="0" indent="0" algn="just" eaLnBrk="1" hangingPunct="1">
              <a:buNone/>
              <a:defRPr/>
            </a:pPr>
            <a:r>
              <a:rPr lang="it-IT" altLang="it-IT" sz="1000" cap="small" dirty="0">
                <a:latin typeface="Verdana" panose="020B0604030504040204" pitchFamily="34" charset="0"/>
              </a:rPr>
              <a:t>Chiavario</a:t>
            </a:r>
            <a:r>
              <a:rPr lang="it-IT" altLang="it-IT" sz="1000" dirty="0">
                <a:latin typeface="Verdana" panose="020B0604030504040204" pitchFamily="34" charset="0"/>
              </a:rPr>
              <a:t> M., </a:t>
            </a:r>
            <a:r>
              <a:rPr lang="it-IT" altLang="it-IT" sz="1000" i="1" dirty="0">
                <a:latin typeface="Verdana" panose="020B0604030504040204" pitchFamily="34" charset="0"/>
              </a:rPr>
              <a:t>Diritto processuale penale</a:t>
            </a:r>
            <a:r>
              <a:rPr lang="it-IT" altLang="it-IT" sz="1000" dirty="0">
                <a:latin typeface="Verdana" panose="020B0604030504040204" pitchFamily="34" charset="0"/>
              </a:rPr>
              <a:t>, Torino, 2017 (agg. </a:t>
            </a:r>
            <a:r>
              <a:rPr lang="it-IT" altLang="it-IT" sz="1000" i="1" dirty="0">
                <a:latin typeface="Verdana" panose="020B0604030504040204" pitchFamily="34" charset="0"/>
              </a:rPr>
              <a:t>on line</a:t>
            </a:r>
            <a:r>
              <a:rPr lang="it-IT" altLang="it-IT" sz="1000" dirty="0">
                <a:latin typeface="Verdana" panose="020B0604030504040204" pitchFamily="34" charset="0"/>
              </a:rPr>
              <a:t>)</a:t>
            </a:r>
          </a:p>
          <a:p>
            <a:pPr marL="0" indent="0" algn="just" eaLnBrk="1" hangingPunct="1">
              <a:buNone/>
              <a:defRPr/>
            </a:pPr>
            <a:r>
              <a:rPr lang="it-IT" altLang="it-IT" sz="1000" cap="small" dirty="0">
                <a:latin typeface="Verdana" panose="020B0604030504040204" pitchFamily="34" charset="0"/>
              </a:rPr>
              <a:t>De Santis </a:t>
            </a:r>
            <a:r>
              <a:rPr lang="it-IT" altLang="it-IT" sz="1000" dirty="0">
                <a:latin typeface="Verdana" panose="020B0604030504040204" pitchFamily="34" charset="0"/>
              </a:rPr>
              <a:t>F., </a:t>
            </a:r>
            <a:r>
              <a:rPr lang="it-IT" altLang="it-IT" sz="1000" cap="small" dirty="0">
                <a:latin typeface="Verdana" panose="020B0604030504040204" pitchFamily="34" charset="0"/>
              </a:rPr>
              <a:t>Montesano</a:t>
            </a:r>
            <a:r>
              <a:rPr lang="it-IT" altLang="it-IT" sz="1000" dirty="0">
                <a:latin typeface="Verdana" panose="020B0604030504040204" pitchFamily="34" charset="0"/>
              </a:rPr>
              <a:t> L., </a:t>
            </a:r>
            <a:r>
              <a:rPr lang="it-IT" altLang="it-IT" sz="1000" i="1" dirty="0">
                <a:latin typeface="Verdana" panose="020B0604030504040204" pitchFamily="34" charset="0"/>
              </a:rPr>
              <a:t>Corso base di diritto processuale civile</a:t>
            </a:r>
            <a:r>
              <a:rPr lang="it-IT" altLang="it-IT" sz="1000" dirty="0">
                <a:latin typeface="Verdana" panose="020B0604030504040204" pitchFamily="34" charset="0"/>
              </a:rPr>
              <a:t>, Milano, 2019</a:t>
            </a:r>
            <a:endParaRPr lang="it-IT" sz="600" dirty="0">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buNone/>
              <a:defRPr/>
            </a:pPr>
            <a:r>
              <a:rPr lang="it-IT" altLang="it-IT" sz="1000" cap="small" dirty="0">
                <a:latin typeface="Verdana" panose="020B0604030504040204" pitchFamily="34" charset="0"/>
              </a:rPr>
              <a:t>Luiso</a:t>
            </a:r>
            <a:r>
              <a:rPr lang="it-IT" altLang="it-IT" sz="1000" dirty="0">
                <a:latin typeface="Verdana" panose="020B0604030504040204" pitchFamily="34" charset="0"/>
              </a:rPr>
              <a:t> F.P., </a:t>
            </a:r>
            <a:r>
              <a:rPr lang="it-IT" altLang="it-IT" sz="1000" i="1" dirty="0">
                <a:latin typeface="Verdana" panose="020B0604030504040204" pitchFamily="34" charset="0"/>
              </a:rPr>
              <a:t>Diritto processuale civile</a:t>
            </a:r>
            <a:r>
              <a:rPr lang="it-IT" altLang="it-IT" sz="1000" dirty="0">
                <a:latin typeface="Verdana" panose="020B0604030504040204" pitchFamily="34" charset="0"/>
              </a:rPr>
              <a:t>, voll. I, II, Milano, 2019</a:t>
            </a:r>
          </a:p>
          <a:p>
            <a:pPr marL="0" indent="0" algn="just" eaLnBrk="1" hangingPunct="1">
              <a:buNone/>
              <a:defRPr/>
            </a:pPr>
            <a:r>
              <a:rPr lang="it-IT" altLang="it-IT" sz="1000" cap="small" dirty="0">
                <a:latin typeface="Verdana" panose="020B0604030504040204" pitchFamily="34" charset="0"/>
              </a:rPr>
              <a:t>Picardi</a:t>
            </a:r>
            <a:r>
              <a:rPr lang="it-IT" altLang="it-IT" sz="1000" dirty="0">
                <a:latin typeface="Verdana" panose="020B0604030504040204" pitchFamily="34" charset="0"/>
              </a:rPr>
              <a:t> N., </a:t>
            </a:r>
            <a:r>
              <a:rPr lang="it-IT" altLang="it-IT" sz="1000" i="1" dirty="0">
                <a:latin typeface="Verdana" panose="020B0604030504040204" pitchFamily="34" charset="0"/>
              </a:rPr>
              <a:t>Manuale del processo civile</a:t>
            </a:r>
            <a:r>
              <a:rPr lang="it-IT" altLang="it-IT" sz="1000" dirty="0">
                <a:latin typeface="Verdana" panose="020B0604030504040204" pitchFamily="34" charset="0"/>
              </a:rPr>
              <a:t>, Milano, 2019</a:t>
            </a:r>
          </a:p>
          <a:p>
            <a:pPr marL="0" indent="0" algn="just" eaLnBrk="1" hangingPunct="1">
              <a:buNone/>
              <a:defRPr/>
            </a:pPr>
            <a:r>
              <a:rPr lang="it-IT" altLang="it-IT" sz="1000" cap="small" dirty="0">
                <a:latin typeface="Verdana" panose="020B0604030504040204" pitchFamily="34" charset="0"/>
              </a:rPr>
              <a:t>Tonini</a:t>
            </a:r>
            <a:r>
              <a:rPr lang="it-IT" altLang="it-IT" sz="1000" dirty="0">
                <a:latin typeface="Verdana" panose="020B0604030504040204" pitchFamily="34" charset="0"/>
              </a:rPr>
              <a:t> P. , </a:t>
            </a:r>
            <a:r>
              <a:rPr lang="it-IT" altLang="it-IT" sz="1000" i="1" dirty="0">
                <a:latin typeface="Verdana" panose="020B0604030504040204" pitchFamily="34" charset="0"/>
              </a:rPr>
              <a:t>Lineamenti di diritto processuale penale</a:t>
            </a:r>
            <a:r>
              <a:rPr lang="it-IT" altLang="it-IT" sz="1000" dirty="0">
                <a:latin typeface="Verdana" panose="020B0604030504040204" pitchFamily="34" charset="0"/>
              </a:rPr>
              <a:t>, Milano, 2019</a:t>
            </a:r>
          </a:p>
          <a:p>
            <a:pPr marL="0" indent="0" algn="just" eaLnBrk="1" hangingPunct="1">
              <a:buNone/>
              <a:defRPr/>
            </a:pPr>
            <a:r>
              <a:rPr lang="it-IT" altLang="it-IT" sz="1000" cap="small" dirty="0">
                <a:latin typeface="Verdana" panose="020B0604030504040204" pitchFamily="34" charset="0"/>
              </a:rPr>
              <a:t>Travi</a:t>
            </a:r>
            <a:r>
              <a:rPr lang="it-IT" altLang="it-IT" sz="1000" dirty="0">
                <a:latin typeface="Verdana" panose="020B0604030504040204" pitchFamily="34" charset="0"/>
              </a:rPr>
              <a:t> A., </a:t>
            </a:r>
            <a:r>
              <a:rPr lang="it-IT" altLang="it-IT" sz="1000" i="1" dirty="0">
                <a:latin typeface="Verdana" panose="020B0604030504040204" pitchFamily="34" charset="0"/>
              </a:rPr>
              <a:t>Lezioni di giustizia amministrativa</a:t>
            </a:r>
            <a:r>
              <a:rPr lang="it-IT" altLang="it-IT" sz="1000" dirty="0">
                <a:latin typeface="Verdana" panose="020B0604030504040204" pitchFamily="34" charset="0"/>
              </a:rPr>
              <a:t>, Torino, 2018</a:t>
            </a:r>
          </a:p>
          <a:p>
            <a:pPr marL="0" indent="0" algn="just" eaLnBrk="1" hangingPunct="1">
              <a:buFont typeface="Wingdings" panose="05000000000000000000" pitchFamily="2" charset="2"/>
              <a:buNone/>
              <a:defRPr/>
            </a:pPr>
            <a:r>
              <a:rPr lang="it-IT" altLang="it-IT" sz="1000" dirty="0">
                <a:latin typeface="Verdana" panose="020B0604030504040204" pitchFamily="34" charset="0"/>
              </a:rPr>
              <a:t>➢ </a:t>
            </a:r>
            <a:r>
              <a:rPr lang="it-IT" altLang="it-IT" sz="1000" b="1" dirty="0">
                <a:latin typeface="Verdana" panose="020B0604030504040204" pitchFamily="34" charset="0"/>
              </a:rPr>
              <a:t>Articoli e saggi pubblicati in riviste e periodici cartacei</a:t>
            </a:r>
          </a:p>
          <a:p>
            <a:pPr marL="0" indent="0" algn="just" eaLnBrk="1" hangingPunct="1">
              <a:buNone/>
              <a:defRPr/>
            </a:pPr>
            <a:r>
              <a:rPr lang="it-IT" altLang="it-IT" sz="1000" cap="small" dirty="0">
                <a:latin typeface="Verdana" panose="020B0604030504040204" pitchFamily="34" charset="0"/>
              </a:rPr>
              <a:t>Andrioli</a:t>
            </a:r>
            <a:r>
              <a:rPr lang="it-IT" altLang="it-IT" sz="1000" dirty="0">
                <a:latin typeface="Verdana" panose="020B0604030504040204" pitchFamily="34" charset="0"/>
              </a:rPr>
              <a:t> V. , </a:t>
            </a:r>
            <a:r>
              <a:rPr lang="it-IT" altLang="it-IT" sz="1000" i="1" dirty="0">
                <a:latin typeface="Verdana" panose="020B0604030504040204" pitchFamily="34" charset="0"/>
              </a:rPr>
              <a:t>La precostituzione del giudice</a:t>
            </a:r>
            <a:r>
              <a:rPr lang="it-IT" altLang="it-IT" sz="1000" dirty="0">
                <a:latin typeface="Verdana" panose="020B0604030504040204" pitchFamily="34" charset="0"/>
              </a:rPr>
              <a:t>, in </a:t>
            </a:r>
            <a:r>
              <a:rPr lang="it-IT" altLang="it-IT" sz="1000" i="1" dirty="0">
                <a:latin typeface="Verdana" panose="020B0604030504040204" pitchFamily="34" charset="0"/>
              </a:rPr>
              <a:t>Riv. dir. proc</a:t>
            </a:r>
            <a:r>
              <a:rPr lang="it-IT" altLang="it-IT" sz="1000" dirty="0">
                <a:latin typeface="Verdana" panose="020B0604030504040204" pitchFamily="34" charset="0"/>
              </a:rPr>
              <a:t>., 1964, p. 325 ss.</a:t>
            </a:r>
          </a:p>
          <a:p>
            <a:pPr marL="0" indent="0" algn="just" eaLnBrk="1" hangingPunct="1">
              <a:buNone/>
              <a:defRPr/>
            </a:pPr>
            <a:r>
              <a:rPr lang="it-IT" altLang="it-IT" sz="1000" cap="small" dirty="0">
                <a:latin typeface="Verdana" panose="020B0604030504040204" pitchFamily="34" charset="0"/>
              </a:rPr>
              <a:t>Bove</a:t>
            </a:r>
            <a:r>
              <a:rPr lang="it-IT" altLang="it-IT" sz="1000" dirty="0">
                <a:latin typeface="Verdana" panose="020B0604030504040204" pitchFamily="34" charset="0"/>
              </a:rPr>
              <a:t> M., </a:t>
            </a:r>
            <a:r>
              <a:rPr lang="it-IT" altLang="it-IT" sz="1000" i="1" dirty="0">
                <a:latin typeface="Verdana" panose="020B0604030504040204" pitchFamily="34" charset="0"/>
              </a:rPr>
              <a:t>Art. 111 Cost. e ≪giusto processo civile≫</a:t>
            </a:r>
            <a:r>
              <a:rPr lang="it-IT" altLang="it-IT" sz="1000" dirty="0">
                <a:latin typeface="Verdana" panose="020B0604030504040204" pitchFamily="34" charset="0"/>
              </a:rPr>
              <a:t>, in </a:t>
            </a:r>
            <a:r>
              <a:rPr lang="it-IT" altLang="it-IT" sz="1000" i="1" dirty="0">
                <a:latin typeface="Verdana" panose="020B0604030504040204" pitchFamily="34" charset="0"/>
              </a:rPr>
              <a:t>Riv. dir. proc</a:t>
            </a:r>
            <a:r>
              <a:rPr lang="it-IT" altLang="it-IT" sz="1000" dirty="0">
                <a:latin typeface="Verdana" panose="020B0604030504040204" pitchFamily="34" charset="0"/>
              </a:rPr>
              <a:t>., 2002, p. 479 ss.</a:t>
            </a:r>
          </a:p>
          <a:p>
            <a:pPr marL="0" indent="0" algn="just" eaLnBrk="1" hangingPunct="1">
              <a:buNone/>
              <a:defRPr/>
            </a:pPr>
            <a:r>
              <a:rPr lang="it-IT" altLang="it-IT" sz="1000" cap="small" dirty="0">
                <a:latin typeface="Verdana" panose="020B0604030504040204" pitchFamily="34" charset="0"/>
              </a:rPr>
              <a:t>Ferrua</a:t>
            </a:r>
            <a:r>
              <a:rPr lang="it-IT" altLang="it-IT" sz="1000" dirty="0">
                <a:latin typeface="Verdana" panose="020B0604030504040204" pitchFamily="34" charset="0"/>
              </a:rPr>
              <a:t> P., </a:t>
            </a:r>
            <a:r>
              <a:rPr lang="it-IT" altLang="it-IT" sz="1000" i="1" dirty="0">
                <a:latin typeface="Verdana" panose="020B0604030504040204" pitchFamily="34" charset="0"/>
              </a:rPr>
              <a:t>Giustizia del processo e giustizia della decisione</a:t>
            </a:r>
            <a:r>
              <a:rPr lang="it-IT" altLang="it-IT" sz="1000" dirty="0">
                <a:latin typeface="Verdana" panose="020B0604030504040204" pitchFamily="34" charset="0"/>
              </a:rPr>
              <a:t>, </a:t>
            </a:r>
            <a:r>
              <a:rPr lang="it-IT" altLang="it-IT" sz="1000" i="1" dirty="0">
                <a:latin typeface="Verdana" panose="020B0604030504040204" pitchFamily="34" charset="0"/>
              </a:rPr>
              <a:t>in Diritto penale e processo</a:t>
            </a:r>
            <a:r>
              <a:rPr lang="it-IT" altLang="it-IT" sz="1000" dirty="0">
                <a:latin typeface="Verdana" panose="020B0604030504040204" pitchFamily="34" charset="0"/>
              </a:rPr>
              <a:t>, 2015, p. 1201 ss.</a:t>
            </a:r>
          </a:p>
          <a:p>
            <a:pPr marL="0" indent="0" algn="just" eaLnBrk="1" hangingPunct="1">
              <a:buFont typeface="Wingdings" panose="05000000000000000000" pitchFamily="2" charset="2"/>
              <a:buNone/>
              <a:defRPr/>
            </a:pPr>
            <a:r>
              <a:rPr lang="it-IT" altLang="it-IT" sz="1000" dirty="0">
                <a:latin typeface="Verdana" panose="020B0604030504040204" pitchFamily="34" charset="0"/>
              </a:rPr>
              <a:t>➢ </a:t>
            </a:r>
            <a:r>
              <a:rPr lang="it-IT" altLang="it-IT" sz="1000" b="1" dirty="0">
                <a:latin typeface="Verdana" panose="020B0604030504040204" pitchFamily="34" charset="0"/>
              </a:rPr>
              <a:t>Riviste e documenti </a:t>
            </a:r>
            <a:r>
              <a:rPr lang="it-IT" altLang="it-IT" sz="1000" b="1" i="1" dirty="0">
                <a:latin typeface="Verdana" panose="020B0604030504040204" pitchFamily="34" charset="0"/>
              </a:rPr>
              <a:t>online</a:t>
            </a:r>
          </a:p>
          <a:p>
            <a:pPr marL="0" indent="0" algn="just" eaLnBrk="1" hangingPunct="1">
              <a:buNone/>
              <a:defRPr/>
            </a:pPr>
            <a:r>
              <a:rPr lang="it-IT" altLang="it-IT" sz="1000" cap="small" dirty="0">
                <a:latin typeface="Verdana" panose="020B0604030504040204" pitchFamily="34" charset="0"/>
              </a:rPr>
              <a:t>Bonafine</a:t>
            </a:r>
            <a:r>
              <a:rPr lang="it-IT" altLang="it-IT" sz="1000" dirty="0">
                <a:latin typeface="Verdana" panose="020B0604030504040204" pitchFamily="34" charset="0"/>
              </a:rPr>
              <a:t> A., </a:t>
            </a:r>
            <a:r>
              <a:rPr lang="it-IT" altLang="it-IT" sz="1000" i="1" dirty="0">
                <a:latin typeface="Verdana" panose="020B0604030504040204" pitchFamily="34" charset="0"/>
              </a:rPr>
              <a:t>Attestazioni di conformità, nullità della notifica e opposizione tardiva a decreto ingiuntivo</a:t>
            </a:r>
            <a:r>
              <a:rPr lang="it-IT" altLang="it-IT" sz="1000" dirty="0">
                <a:latin typeface="Verdana" panose="020B0604030504040204" pitchFamily="34" charset="0"/>
              </a:rPr>
              <a:t>, in </a:t>
            </a:r>
            <a:r>
              <a:rPr lang="it-IT" altLang="it-IT" sz="1000" i="1" dirty="0">
                <a:latin typeface="Verdana" panose="020B0604030504040204" pitchFamily="34" charset="0"/>
              </a:rPr>
              <a:t>Judicium</a:t>
            </a:r>
            <a:r>
              <a:rPr lang="it-IT" altLang="it-IT" sz="1000" dirty="0">
                <a:latin typeface="Verdana" panose="020B0604030504040204" pitchFamily="34" charset="0"/>
              </a:rPr>
              <a:t>, 11 luglio 2018, n. 1 ss.</a:t>
            </a:r>
          </a:p>
          <a:p>
            <a:pPr marL="0" indent="0" algn="just" eaLnBrk="1" hangingPunct="1">
              <a:buNone/>
              <a:defRPr/>
            </a:pPr>
            <a:r>
              <a:rPr lang="it-IT" altLang="it-IT" sz="1000" cap="small" dirty="0">
                <a:latin typeface="Verdana" panose="020B0604030504040204" pitchFamily="34" charset="0"/>
              </a:rPr>
              <a:t>Scialdone</a:t>
            </a:r>
            <a:r>
              <a:rPr lang="it-IT" altLang="it-IT" sz="1000" dirty="0">
                <a:latin typeface="Verdana" panose="020B0604030504040204" pitchFamily="34" charset="0"/>
              </a:rPr>
              <a:t> M., </a:t>
            </a:r>
            <a:r>
              <a:rPr lang="it-IT" altLang="it-IT" sz="1000" i="1" dirty="0">
                <a:latin typeface="Verdana" panose="020B0604030504040204" pitchFamily="34" charset="0"/>
              </a:rPr>
              <a:t>L’interpretazione del contratto e il collegamento negoziale</a:t>
            </a:r>
            <a:r>
              <a:rPr lang="it-IT" altLang="it-IT" sz="1000" dirty="0">
                <a:latin typeface="Verdana" panose="020B0604030504040204" pitchFamily="34" charset="0"/>
              </a:rPr>
              <a:t>, in </a:t>
            </a:r>
            <a:r>
              <a:rPr lang="it-IT" altLang="it-IT" sz="1000" i="1" dirty="0">
                <a:latin typeface="Verdana" panose="020B0604030504040204" pitchFamily="34" charset="0"/>
              </a:rPr>
              <a:t>computerlaw.it</a:t>
            </a:r>
            <a:r>
              <a:rPr lang="it-IT" altLang="it-IT" sz="1000" dirty="0">
                <a:latin typeface="Verdana" panose="020B0604030504040204" pitchFamily="34" charset="0"/>
              </a:rPr>
              <a:t>, 28 ottobre 2014, </a:t>
            </a:r>
            <a:r>
              <a:rPr lang="it-IT" altLang="it-IT" sz="1000" i="1" dirty="0">
                <a:latin typeface="Verdana" panose="020B0604030504040204" pitchFamily="34" charset="0"/>
              </a:rPr>
              <a:t>http://www.computerlaw.it/</a:t>
            </a:r>
          </a:p>
          <a:p>
            <a:pPr marL="0" indent="0" algn="just" eaLnBrk="1" hangingPunct="1">
              <a:buFont typeface="Wingdings" panose="05000000000000000000" pitchFamily="2" charset="2"/>
              <a:buNone/>
              <a:defRPr/>
            </a:pPr>
            <a:r>
              <a:rPr lang="it-IT" altLang="it-IT" sz="1000" dirty="0">
                <a:latin typeface="Verdana" panose="020B0604030504040204" pitchFamily="34" charset="0"/>
              </a:rPr>
              <a:t>Relazione su </a:t>
            </a:r>
            <a:r>
              <a:rPr lang="it-IT" altLang="it-IT" sz="1000" i="1" dirty="0">
                <a:latin typeface="Verdana" panose="020B0604030504040204" pitchFamily="34" charset="0"/>
              </a:rPr>
              <a:t>Il ruolo dell'eGovernment per il futuro dell'Europa, Comunicazione della Commissione al Consiglio, al Parlamento europeo, al Comitato Economico e Sociale e al Comitato delle Regioni </a:t>
            </a:r>
            <a:r>
              <a:rPr lang="it-IT" altLang="it-IT" sz="1000" dirty="0">
                <a:latin typeface="Verdana" panose="020B0604030504040204" pitchFamily="34" charset="0"/>
              </a:rPr>
              <a:t>- 26 settembre 2003, disponibile sul sito </a:t>
            </a:r>
            <a:r>
              <a:rPr lang="it-IT" altLang="it-IT" sz="1000" i="1" dirty="0">
                <a:latin typeface="Verdana" panose="020B0604030504040204" pitchFamily="34" charset="0"/>
              </a:rPr>
              <a:t>https://eurlex.europa.eu/legalcontent/IT/TXT/PDF/?uri=CELEX:52002DC0027&amp;from=EN</a:t>
            </a: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60639553-C6B8-4FF6-96C8-0DF0DB277E1B}"/>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F0D904C-84A1-4E88-83B6-5FDD41FC37F2}"/>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Pensiero personale e pensiero di un autore</a:t>
            </a:r>
          </a:p>
        </p:txBody>
      </p:sp>
      <p:sp>
        <p:nvSpPr>
          <p:cNvPr id="13315" name="Rectangle 3">
            <a:extLst>
              <a:ext uri="{FF2B5EF4-FFF2-40B4-BE49-F238E27FC236}">
                <a16:creationId xmlns:a16="http://schemas.microsoft.com/office/drawing/2014/main" id="{C6DAD696-07C8-46DB-A355-4B1D586F151D}"/>
              </a:ext>
            </a:extLst>
          </p:cNvPr>
          <p:cNvSpPr>
            <a:spLocks noGrp="1" noChangeArrowheads="1"/>
          </p:cNvSpPr>
          <p:nvPr>
            <p:ph type="body" idx="1"/>
          </p:nvPr>
        </p:nvSpPr>
        <p:spPr>
          <a:xfrm>
            <a:off x="533400" y="2057400"/>
            <a:ext cx="8421688" cy="4183062"/>
          </a:xfrm>
        </p:spPr>
        <p:txBody>
          <a:bodyPr/>
          <a:lstStyle/>
          <a:p>
            <a:pPr algn="just" eaLnBrk="1" hangingPunct="1">
              <a:defRPr/>
            </a:pPr>
            <a:r>
              <a:rPr lang="it-IT" altLang="it-IT" sz="1400" u="sng" dirty="0">
                <a:latin typeface="Verdana" panose="020B0604030504040204" pitchFamily="34" charset="0"/>
              </a:rPr>
              <a:t>Nel testo</a:t>
            </a:r>
            <a:r>
              <a:rPr lang="it-IT" altLang="it-IT" sz="1400" dirty="0">
                <a:latin typeface="Verdana" panose="020B0604030504040204" pitchFamily="34" charset="0"/>
              </a:rPr>
              <a:t>:</a:t>
            </a:r>
          </a:p>
          <a:p>
            <a:pPr marL="0" indent="0" algn="just" eaLnBrk="1" hangingPunct="1">
              <a:buNone/>
              <a:defRPr/>
            </a:pPr>
            <a:r>
              <a:rPr lang="it-IT" altLang="it-IT" sz="1400" dirty="0">
                <a:latin typeface="Verdana" panose="020B0604030504040204" pitchFamily="34" charset="0"/>
              </a:rPr>
              <a:t>- distinguete chiaramente il vostro pensiero personale da quello degli autori che avete letto. Il vostro punto di vista, può essere indicato così:</a:t>
            </a:r>
          </a:p>
          <a:p>
            <a:pPr marL="0" indent="0" algn="just" eaLnBrk="1" hangingPunct="1">
              <a:buFont typeface="Wingdings" panose="05000000000000000000" pitchFamily="2" charset="2"/>
              <a:buNone/>
              <a:defRPr/>
            </a:pPr>
            <a:r>
              <a:rPr lang="it-IT" altLang="it-IT" sz="1400" dirty="0">
                <a:latin typeface="Verdana" panose="020B0604030504040204" pitchFamily="34" charset="0"/>
              </a:rPr>
              <a:t>	- a mio avviso, la norma potrebbe essere così interpretata;</a:t>
            </a:r>
          </a:p>
          <a:p>
            <a:pPr marL="0" indent="0" algn="just" eaLnBrk="1" hangingPunct="1">
              <a:buFont typeface="Wingdings" panose="05000000000000000000" pitchFamily="2" charset="2"/>
              <a:buNone/>
              <a:defRPr/>
            </a:pPr>
            <a:r>
              <a:rPr lang="it-IT" altLang="it-IT" sz="1400" dirty="0">
                <a:latin typeface="Verdana" panose="020B0604030504040204" pitchFamily="34" charset="0"/>
              </a:rPr>
              <a:t>	- a mio parere, la questione si presta anche a un’altra soluzione;</a:t>
            </a:r>
          </a:p>
          <a:p>
            <a:pPr marL="0" indent="0" algn="just" eaLnBrk="1" hangingPunct="1">
              <a:buFont typeface="Wingdings" panose="05000000000000000000" pitchFamily="2" charset="2"/>
              <a:buNone/>
              <a:defRPr/>
            </a:pPr>
            <a:r>
              <a:rPr lang="it-IT" altLang="it-IT" sz="1400" dirty="0">
                <a:latin typeface="Verdana" panose="020B0604030504040204" pitchFamily="34" charset="0"/>
              </a:rPr>
              <a:t>	- per quanto mi riguarda, propendo per la tesi di ….. </a:t>
            </a:r>
          </a:p>
          <a:p>
            <a:pPr marL="0" indent="0" algn="just" eaLnBrk="1" hangingPunct="1">
              <a:buFont typeface="Wingdings" panose="05000000000000000000" pitchFamily="2" charset="2"/>
              <a:buNone/>
              <a:defRPr/>
            </a:pPr>
            <a:endParaRPr lang="it-IT" altLang="it-IT" sz="1400" dirty="0">
              <a:latin typeface="Verdana" panose="020B0604030504040204" pitchFamily="34" charset="0"/>
            </a:endParaRPr>
          </a:p>
          <a:p>
            <a:pPr marL="0" indent="0" algn="just" eaLnBrk="1" hangingPunct="1">
              <a:buNone/>
              <a:defRPr/>
            </a:pPr>
            <a:r>
              <a:rPr lang="it-IT" altLang="it-IT" sz="1400" dirty="0">
                <a:latin typeface="Verdana" panose="020B0604030504040204" pitchFamily="34" charset="0"/>
              </a:rPr>
              <a:t>- di ogni affermazione attribuibile a un autore specifico va sempre citata la fonte, in una nota.</a:t>
            </a:r>
          </a:p>
          <a:p>
            <a:pPr marL="0" indent="0" algn="just" eaLnBrk="1" hangingPunct="1">
              <a:buFont typeface="Wingdings" panose="05000000000000000000" pitchFamily="2" charset="2"/>
              <a:buNone/>
              <a:defRPr/>
            </a:pPr>
            <a:r>
              <a:rPr lang="it-IT" altLang="it-IT" sz="1400" dirty="0">
                <a:latin typeface="Verdana" panose="020B0604030504040204" pitchFamily="34" charset="0"/>
              </a:rPr>
              <a:t>Ecco gli esempi:</a:t>
            </a:r>
          </a:p>
          <a:p>
            <a:pPr marL="0" indent="0">
              <a:buFont typeface="Wingdings" panose="05000000000000000000" pitchFamily="2" charset="2"/>
              <a:buNone/>
              <a:defRPr/>
            </a:pPr>
            <a:r>
              <a:rPr lang="it-IT" altLang="it-IT" sz="1400" dirty="0">
                <a:latin typeface="Verdana" panose="020B0604030504040204" pitchFamily="34" charset="0"/>
              </a:rPr>
              <a:t>➢ Chiovenda (1) sostiene che « ……………………………………………………………………….»;</a:t>
            </a:r>
          </a:p>
          <a:p>
            <a:pPr marL="0" indent="0" algn="just" eaLnBrk="1" hangingPunct="1">
              <a:buFont typeface="Wingdings" panose="05000000000000000000" pitchFamily="2" charset="2"/>
              <a:buNone/>
              <a:defRPr/>
            </a:pPr>
            <a:r>
              <a:rPr lang="it-IT" altLang="it-IT" sz="1400" dirty="0">
                <a:latin typeface="Verdana" panose="020B0604030504040204" pitchFamily="34" charset="0"/>
              </a:rPr>
              <a:t>➢ Dottrina (2) e giurisprudenza (3) hanno colmato le lacune emerse osservando che «………………………………………………………………………………………………………………………………..»</a:t>
            </a:r>
          </a:p>
          <a:p>
            <a:pPr algn="just" eaLnBrk="1" hangingPunct="1">
              <a:defRPr/>
            </a:pPr>
            <a:r>
              <a:rPr lang="it-IT" altLang="it-IT" sz="1400" u="sng" dirty="0">
                <a:latin typeface="Verdana" panose="020B0604030504040204" pitchFamily="34" charset="0"/>
              </a:rPr>
              <a:t>Nelle note</a:t>
            </a:r>
            <a:r>
              <a:rPr lang="it-IT" altLang="it-IT" sz="1400" dirty="0">
                <a:latin typeface="Verdana" panose="020B0604030504040204" pitchFamily="34" charset="0"/>
              </a:rPr>
              <a:t>:</a:t>
            </a:r>
          </a:p>
          <a:p>
            <a:pPr marL="0" indent="0">
              <a:buFont typeface="Wingdings" panose="05000000000000000000" pitchFamily="2" charset="2"/>
              <a:buNone/>
              <a:defRPr/>
            </a:pPr>
            <a:r>
              <a:rPr lang="it-IT" sz="1200" dirty="0">
                <a:solidFill>
                  <a:srgbClr val="000000"/>
                </a:solidFill>
                <a:latin typeface="Calibri" panose="020F0502020204030204" pitchFamily="34" charset="0"/>
              </a:rPr>
              <a:t>(1 ) </a:t>
            </a:r>
            <a:r>
              <a:rPr lang="it-IT" sz="1200" cap="small" dirty="0">
                <a:solidFill>
                  <a:srgbClr val="000000"/>
                </a:solidFill>
                <a:latin typeface="Times New Roman" panose="02020603050405020304" pitchFamily="18" charset="0"/>
              </a:rPr>
              <a:t>Chiovenda</a:t>
            </a:r>
            <a:r>
              <a:rPr lang="it-IT" sz="1200" dirty="0">
                <a:solidFill>
                  <a:srgbClr val="000000"/>
                </a:solidFill>
                <a:latin typeface="Times New Roman" panose="02020603050405020304" pitchFamily="18" charset="0"/>
              </a:rPr>
              <a:t> G., </a:t>
            </a:r>
            <a:r>
              <a:rPr lang="it-IT" sz="1200" i="1" dirty="0">
                <a:solidFill>
                  <a:srgbClr val="000000"/>
                </a:solidFill>
                <a:latin typeface="Times New Roman" panose="02020603050405020304" pitchFamily="18" charset="0"/>
              </a:rPr>
              <a:t>Principii di diritto processuale civile</a:t>
            </a:r>
            <a:r>
              <a:rPr lang="it-IT" sz="1200" dirty="0">
                <a:solidFill>
                  <a:srgbClr val="000000"/>
                </a:solidFill>
                <a:latin typeface="Times New Roman" panose="02020603050405020304" pitchFamily="18" charset="0"/>
              </a:rPr>
              <a:t>, Napoli, 1980, rist., p. 131. </a:t>
            </a:r>
            <a:endParaRPr lang="it-IT" sz="1200" dirty="0">
              <a:solidFill>
                <a:srgbClr val="000000"/>
              </a:solidFill>
              <a:latin typeface="Calibri" panose="020F0502020204030204" pitchFamily="34" charset="0"/>
            </a:endParaRPr>
          </a:p>
          <a:p>
            <a:pPr marL="0" indent="0">
              <a:buFont typeface="Wingdings" panose="05000000000000000000" pitchFamily="2" charset="2"/>
              <a:buNone/>
              <a:defRPr/>
            </a:pPr>
            <a:r>
              <a:rPr lang="it-IT" sz="1200" dirty="0">
                <a:solidFill>
                  <a:srgbClr val="000000"/>
                </a:solidFill>
                <a:latin typeface="Times New Roman" panose="02020603050405020304" pitchFamily="18" charset="0"/>
              </a:rPr>
              <a:t>(2) </a:t>
            </a:r>
            <a:r>
              <a:rPr lang="it-IT" sz="1200" cap="small" dirty="0">
                <a:solidFill>
                  <a:srgbClr val="000000"/>
                </a:solidFill>
                <a:latin typeface="Times New Roman" panose="02020603050405020304" pitchFamily="18" charset="0"/>
              </a:rPr>
              <a:t>Taruffo</a:t>
            </a:r>
            <a:r>
              <a:rPr lang="it-IT" sz="1200" dirty="0">
                <a:solidFill>
                  <a:srgbClr val="000000"/>
                </a:solidFill>
                <a:latin typeface="Times New Roman" panose="02020603050405020304" pitchFamily="18" charset="0"/>
              </a:rPr>
              <a:t> M., </a:t>
            </a:r>
            <a:r>
              <a:rPr lang="it-IT" sz="1200" i="1" dirty="0">
                <a:solidFill>
                  <a:srgbClr val="000000"/>
                </a:solidFill>
                <a:latin typeface="Times New Roman" panose="02020603050405020304" pitchFamily="18" charset="0"/>
              </a:rPr>
              <a:t>Sui confini. Scritti sulla giustizia civile</a:t>
            </a:r>
            <a:r>
              <a:rPr lang="it-IT" sz="1200" dirty="0">
                <a:solidFill>
                  <a:srgbClr val="000000"/>
                </a:solidFill>
                <a:latin typeface="Times New Roman" panose="02020603050405020304" pitchFamily="18" charset="0"/>
              </a:rPr>
              <a:t>, Bologna, 2002, p. 290. </a:t>
            </a:r>
            <a:endParaRPr lang="it-IT" sz="1200" dirty="0">
              <a:solidFill>
                <a:srgbClr val="000000"/>
              </a:solidFill>
              <a:latin typeface="Calibri" panose="020F0502020204030204" pitchFamily="34" charset="0"/>
            </a:endParaRPr>
          </a:p>
          <a:p>
            <a:pPr marL="0" indent="0">
              <a:buFont typeface="Wingdings" panose="05000000000000000000" pitchFamily="2" charset="2"/>
              <a:buNone/>
              <a:defRPr/>
            </a:pPr>
            <a:r>
              <a:rPr lang="it-IT" sz="1200" dirty="0">
                <a:solidFill>
                  <a:srgbClr val="000000"/>
                </a:solidFill>
                <a:latin typeface="Times New Roman" panose="02020603050405020304" pitchFamily="18" charset="0"/>
              </a:rPr>
              <a:t>(3) Cass. civ., sez. un., 15 maggio 2015, n. 9935. </a:t>
            </a: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910AC4D1-2948-4865-9182-DC331316BECD}"/>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F0D904C-84A1-4E88-83B6-5FDD41FC37F2}"/>
              </a:ext>
            </a:extLst>
          </p:cNvPr>
          <p:cNvSpPr>
            <a:spLocks noGrp="1" noChangeArrowheads="1"/>
          </p:cNvSpPr>
          <p:nvPr>
            <p:ph type="title"/>
          </p:nvPr>
        </p:nvSpPr>
        <p:spPr/>
        <p:txBody>
          <a:bodyPr/>
          <a:lstStyle/>
          <a:p>
            <a:pPr algn="ctr" eaLnBrk="1" hangingPunct="1"/>
            <a:r>
              <a:rPr lang="it-IT" altLang="it-IT" sz="3600" b="1" i="1" dirty="0">
                <a:latin typeface="Verdana" panose="020B0604030504040204" pitchFamily="34" charset="0"/>
              </a:rPr>
              <a:t>Note a fondo pagina</a:t>
            </a:r>
          </a:p>
        </p:txBody>
      </p:sp>
      <p:sp>
        <p:nvSpPr>
          <p:cNvPr id="13315" name="Rectangle 3">
            <a:extLst>
              <a:ext uri="{FF2B5EF4-FFF2-40B4-BE49-F238E27FC236}">
                <a16:creationId xmlns:a16="http://schemas.microsoft.com/office/drawing/2014/main" id="{C6DAD696-07C8-46DB-A355-4B1D586F151D}"/>
              </a:ext>
            </a:extLst>
          </p:cNvPr>
          <p:cNvSpPr>
            <a:spLocks noGrp="1" noChangeArrowheads="1"/>
          </p:cNvSpPr>
          <p:nvPr>
            <p:ph type="body" idx="1"/>
          </p:nvPr>
        </p:nvSpPr>
        <p:spPr>
          <a:xfrm>
            <a:off x="533400" y="2057400"/>
            <a:ext cx="8421688" cy="4395936"/>
          </a:xfrm>
        </p:spPr>
        <p:txBody>
          <a:bodyPr/>
          <a:lstStyle/>
          <a:p>
            <a:pPr lvl="0" algn="just" eaLnBrk="1" hangingPunct="1">
              <a:buClr>
                <a:srgbClr val="3333CC"/>
              </a:buClr>
              <a:defRPr/>
            </a:pPr>
            <a:endParaRPr lang="it-IT" altLang="it-IT" sz="1100" dirty="0">
              <a:latin typeface="Verdana" panose="020B0604030504040204" pitchFamily="34" charset="0"/>
            </a:endParaRPr>
          </a:p>
          <a:p>
            <a:pPr lvl="0" algn="just" eaLnBrk="1" hangingPunct="1">
              <a:buClr>
                <a:srgbClr val="3333CC"/>
              </a:buClr>
              <a:defRPr/>
            </a:pPr>
            <a:endParaRPr lang="it-IT" altLang="it-IT" sz="1100" dirty="0">
              <a:latin typeface="Verdana" panose="020B0604030504040204" pitchFamily="34" charset="0"/>
            </a:endParaRPr>
          </a:p>
          <a:p>
            <a:pPr lvl="0" algn="just" eaLnBrk="1" hangingPunct="1">
              <a:buClr>
                <a:srgbClr val="3333CC"/>
              </a:buClr>
              <a:defRPr/>
            </a:pPr>
            <a:r>
              <a:rPr lang="it-IT" altLang="it-IT" sz="1200" dirty="0"/>
              <a:t>Sono parte integrante e imprescindibile del lavoro di tesi: servono perché occorre dar conto, passo passo, di cosa si è letto per scrivere i vari paragrafi. In tal senso, le note (e conseguentemente la bibliografia finale) sono fondamentali per valutare la scientificità del lavoro svolto. </a:t>
            </a:r>
          </a:p>
          <a:p>
            <a:pPr lvl="0" algn="just" eaLnBrk="1" hangingPunct="1">
              <a:buClr>
                <a:srgbClr val="3333CC"/>
              </a:buClr>
              <a:defRPr/>
            </a:pPr>
            <a:r>
              <a:rPr lang="it-IT" sz="1200" dirty="0">
                <a:ea typeface="Calibri" panose="020F0502020204030204" pitchFamily="34" charset="0"/>
              </a:rPr>
              <a:t>Le note possono avere diverse funzioni:</a:t>
            </a:r>
          </a:p>
          <a:p>
            <a:pPr marL="0" lvl="0" indent="0" algn="just" eaLnBrk="1" hangingPunct="1">
              <a:buClr>
                <a:srgbClr val="3333CC"/>
              </a:buClr>
              <a:buNone/>
              <a:defRPr/>
            </a:pPr>
            <a:r>
              <a:rPr lang="it-IT" sz="1200" dirty="0">
                <a:ea typeface="Calibri" panose="020F0502020204030204" pitchFamily="34" charset="0"/>
              </a:rPr>
              <a:t>	- citare le fonti (dottrina, giurisprudenza, testi normativi) degli argomenti trattati;</a:t>
            </a:r>
          </a:p>
          <a:p>
            <a:pPr marL="0" lvl="0" indent="0" algn="just" eaLnBrk="1" hangingPunct="1">
              <a:buClr>
                <a:srgbClr val="3333CC"/>
              </a:buClr>
              <a:buNone/>
              <a:defRPr/>
            </a:pPr>
            <a:r>
              <a:rPr lang="it-IT" sz="1200" dirty="0">
                <a:ea typeface="Calibri" panose="020F0502020204030204" pitchFamily="34" charset="0"/>
              </a:rPr>
              <a:t>	- contenere approfondimenti o spiegazioni particolari;</a:t>
            </a:r>
          </a:p>
          <a:p>
            <a:pPr marL="0" lvl="0" indent="0" algn="just" eaLnBrk="1" hangingPunct="1">
              <a:buClr>
                <a:srgbClr val="3333CC"/>
              </a:buClr>
              <a:buNone/>
              <a:defRPr/>
            </a:pPr>
            <a:r>
              <a:rPr lang="it-IT" sz="1200" dirty="0">
                <a:ea typeface="Calibri" panose="020F0502020204030204" pitchFamily="34" charset="0"/>
              </a:rPr>
              <a:t>	- rinviare ad altre sezioni del testo. </a:t>
            </a:r>
          </a:p>
          <a:p>
            <a:pPr marL="0" lvl="0" indent="0" algn="just" eaLnBrk="1" hangingPunct="1">
              <a:buClr>
                <a:srgbClr val="3333CC"/>
              </a:buClr>
              <a:buNone/>
              <a:defRPr/>
            </a:pPr>
            <a:endParaRPr lang="it-IT" sz="1200" dirty="0">
              <a:ea typeface="Calibri" panose="020F0502020204030204" pitchFamily="34" charset="0"/>
            </a:endParaRPr>
          </a:p>
          <a:p>
            <a:pPr lvl="0" algn="just" eaLnBrk="1" hangingPunct="1">
              <a:buClr>
                <a:srgbClr val="3333CC"/>
              </a:buClr>
              <a:defRPr/>
            </a:pPr>
            <a:r>
              <a:rPr lang="it-IT" sz="1200" dirty="0">
                <a:ea typeface="Calibri" panose="020F0502020204030204" pitchFamily="34" charset="0"/>
              </a:rPr>
              <a:t>Le note vanno inserite a piè di pagina, possono essere numerate capitolo per capitolo o con numerazione progressiva.</a:t>
            </a:r>
          </a:p>
          <a:p>
            <a:pPr lvl="0" algn="just" eaLnBrk="1" hangingPunct="1">
              <a:buClr>
                <a:srgbClr val="3333CC"/>
              </a:buClr>
              <a:defRPr/>
            </a:pPr>
            <a:endParaRPr lang="it-IT" altLang="it-IT" sz="1200" dirty="0"/>
          </a:p>
          <a:p>
            <a:pPr lvl="0" algn="just" eaLnBrk="1" hangingPunct="1">
              <a:buClr>
                <a:srgbClr val="3333CC"/>
              </a:buClr>
              <a:defRPr/>
            </a:pPr>
            <a:r>
              <a:rPr lang="it-IT" altLang="it-IT" sz="1200" dirty="0"/>
              <a:t>Se, in una nota fate rinvio ad un’altra nota, precedente o successiva, ricordate di controllare che non sia nel frattempo cambiata la numerazione.</a:t>
            </a:r>
          </a:p>
          <a:p>
            <a:pPr lvl="0" algn="just" eaLnBrk="1" hangingPunct="1">
              <a:buClr>
                <a:srgbClr val="3333CC"/>
              </a:buClr>
              <a:defRPr/>
            </a:pPr>
            <a:r>
              <a:rPr lang="it-IT" altLang="it-IT" sz="1200" dirty="0"/>
              <a:t>Le note sono in formato più piccolo rispetto al testo principale. In genere il </a:t>
            </a:r>
            <a:r>
              <a:rPr lang="it-IT" altLang="it-IT" sz="1200" i="1" dirty="0"/>
              <a:t>computer</a:t>
            </a:r>
            <a:r>
              <a:rPr lang="it-IT" altLang="it-IT" sz="1200" dirty="0"/>
              <a:t> le riduce automaticamente, ma se invece dovete dare voi un formato, scegliete 10 (con corpo del testo 12).</a:t>
            </a:r>
          </a:p>
          <a:p>
            <a:pPr lvl="0" algn="just" eaLnBrk="1" hangingPunct="1">
              <a:buClr>
                <a:srgbClr val="3333CC"/>
              </a:buClr>
              <a:defRPr/>
            </a:pPr>
            <a:r>
              <a:rPr lang="it-IT" altLang="it-IT" sz="1200" dirty="0"/>
              <a:t>Anche per le note a piè di pagina, una volta scelto un metodo di citazione, lo si dovrà seguire per tutto l’elaborato.</a:t>
            </a:r>
          </a:p>
          <a:p>
            <a:pPr marL="0" indent="0" algn="just" eaLnBrk="1" hangingPunct="1">
              <a:buNone/>
              <a:defRPr/>
            </a:pPr>
            <a:endParaRPr lang="it-IT" altLang="it-IT" sz="1200" dirty="0"/>
          </a:p>
          <a:p>
            <a:pPr lvl="0" algn="just" eaLnBrk="1" hangingPunct="1">
              <a:buClr>
                <a:srgbClr val="3333CC"/>
              </a:buClr>
              <a:defRPr/>
            </a:pP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25D2953E-431F-4C7D-B302-6DD9262FC8B1}"/>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74362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648B3B-07AE-4433-8A71-54E023670A89}"/>
              </a:ext>
            </a:extLst>
          </p:cNvPr>
          <p:cNvSpPr>
            <a:spLocks noGrp="1"/>
          </p:cNvSpPr>
          <p:nvPr>
            <p:ph type="title"/>
          </p:nvPr>
        </p:nvSpPr>
        <p:spPr/>
        <p:txBody>
          <a:bodyPr/>
          <a:lstStyle/>
          <a:p>
            <a:r>
              <a:rPr lang="it-IT" dirty="0"/>
              <a:t>Metodo di citazione delle note: autori</a:t>
            </a:r>
          </a:p>
        </p:txBody>
      </p:sp>
      <p:sp>
        <p:nvSpPr>
          <p:cNvPr id="3" name="Segnaposto contenuto 2">
            <a:extLst>
              <a:ext uri="{FF2B5EF4-FFF2-40B4-BE49-F238E27FC236}">
                <a16:creationId xmlns:a16="http://schemas.microsoft.com/office/drawing/2014/main" id="{344AF4A4-ADAA-4834-A161-2D0261646A1D}"/>
              </a:ext>
            </a:extLst>
          </p:cNvPr>
          <p:cNvSpPr>
            <a:spLocks noGrp="1"/>
          </p:cNvSpPr>
          <p:nvPr>
            <p:ph idx="1"/>
          </p:nvPr>
        </p:nvSpPr>
        <p:spPr/>
        <p:txBody>
          <a:bodyPr/>
          <a:lstStyle/>
          <a:p>
            <a:pPr marL="0" marR="0" lvl="0" indent="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None/>
              <a:tabLst/>
              <a:defRPr/>
            </a:pPr>
            <a:r>
              <a:rPr kumimoji="0" lang="it-IT" altLang="it-IT" sz="1100" b="0" i="0" u="none" strike="noStrike" kern="0" cap="none" spc="0" normalizeH="0" baseline="0" noProof="0" dirty="0">
                <a:ln>
                  <a:noFill/>
                </a:ln>
                <a:solidFill>
                  <a:srgbClr val="0070C0"/>
                </a:solidFill>
                <a:effectLst/>
                <a:uLnTx/>
                <a:uFillTx/>
                <a:latin typeface="Verdana" panose="020B0604030504040204" pitchFamily="34" charset="0"/>
                <a:ea typeface="+mn-ea"/>
                <a:cs typeface="+mn-cs"/>
              </a:rPr>
              <a:t>Se è l’unica opera di uno scrittore presente nelle note:</a:t>
            </a:r>
          </a:p>
          <a:p>
            <a:pPr marL="0" marR="0" lvl="0" indent="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None/>
              <a:tabLst/>
              <a:defRPr/>
            </a:pPr>
            <a:endParaRPr kumimoji="0" lang="it-IT" altLang="it-IT" sz="1100" b="0" i="0" u="none" strike="noStrike" kern="0" cap="none" spc="0" normalizeH="0" baseline="0" noProof="0" dirty="0">
              <a:ln>
                <a:noFill/>
              </a:ln>
              <a:solidFill>
                <a:srgbClr val="0070C0"/>
              </a:solidFill>
              <a:effectLst/>
              <a:uLnTx/>
              <a:uFillTx/>
              <a:latin typeface="Verdana" panose="020B0604030504040204" pitchFamily="34"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Di Giacomo M., </a:t>
            </a:r>
            <a:r>
              <a:rPr kumimoji="0" lang="it-IT" sz="1200" b="0" i="1"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Il processo civile telematico,</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Milano,</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2014, </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p. </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15 (</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prima</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citazione</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a:t>
            </a: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Di Giacomo M., </a:t>
            </a:r>
            <a:r>
              <a:rPr kumimoji="0" lang="it-IT" sz="1200" b="0" i="1"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op. cit.</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p. 18</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citazioni successive</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a:t>
            </a: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endParaRPr kumimoji="0" lang="it-IT" altLang="it-IT" sz="1200" b="0" i="0" u="none" strike="noStrike" kern="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None/>
              <a:tabLst/>
              <a:defRPr/>
            </a:pPr>
            <a:r>
              <a:rPr kumimoji="0" lang="it-IT" altLang="it-IT" sz="1100" b="0" i="0" u="none" strike="noStrike" kern="0" cap="none" spc="0" normalizeH="0" baseline="0" noProof="0" dirty="0">
                <a:ln>
                  <a:noFill/>
                </a:ln>
                <a:solidFill>
                  <a:srgbClr val="0070C0"/>
                </a:solidFill>
                <a:effectLst/>
                <a:uLnTx/>
                <a:uFillTx/>
                <a:latin typeface="Verdana" panose="020B0604030504040204" pitchFamily="34" charset="0"/>
                <a:ea typeface="+mn-ea"/>
                <a:cs typeface="+mn-cs"/>
              </a:rPr>
              <a:t>Se avete già citato lo stesso autore in due o più opere diverse:</a:t>
            </a:r>
          </a:p>
          <a:p>
            <a:pPr marL="0" marR="0" lvl="0" indent="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None/>
              <a:tabLst/>
              <a:defRPr/>
            </a:pPr>
            <a:endParaRPr kumimoji="0" lang="it-IT" altLang="it-IT" sz="1100" b="0" i="0" u="none" strike="noStrike" kern="0" cap="none" spc="0" normalizeH="0" baseline="0" noProof="0" dirty="0">
              <a:ln>
                <a:noFill/>
              </a:ln>
              <a:solidFill>
                <a:srgbClr val="0070C0"/>
              </a:solidFill>
              <a:effectLst/>
              <a:uLnTx/>
              <a:uFillTx/>
              <a:latin typeface="Verdana" panose="020B0604030504040204" pitchFamily="34"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Taruffo M.</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Studi sulla rilevanza della prova</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Padova, 1970, p. 24 </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prima</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 </a:t>
            </a:r>
            <a:r>
              <a:rPr kumimoji="0" lang="it-IT" sz="1200" b="0" i="0" u="none" strike="noStrike" kern="5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citazione</a:t>
            </a:r>
            <a:r>
              <a:rPr kumimoji="0" lang="it-IT" sz="1200" b="0" i="0" u="none" strike="noStrike" kern="50" cap="small"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angal" panose="02040503050203030202" pitchFamily="18" charset="0"/>
              </a:rPr>
              <a:t>)</a:t>
            </a:r>
            <a:endPar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endParaRP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Taruffo M.</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050" b="0" i="1"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La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motivazione della sentenza civile</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Padova, 1975, p. 399 (seconda citazione)</a:t>
            </a:r>
          </a:p>
          <a:p>
            <a:pPr marL="342900" marR="0" lvl="0" indent="-342900" algn="just" defTabSz="914400" rtl="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tabLst/>
              <a:defRPr/>
            </a:pP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Taruffo M.</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050" b="0" i="1"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La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2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motivazione della sentenza civile</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a:t>
            </a:r>
            <a:r>
              <a:rPr kumimoji="0" lang="it-IT" sz="1200" b="0" i="0" u="none" strike="noStrike" kern="0" cap="small"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it-IT" sz="12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cit., p. 380 (terza citazione)</a:t>
            </a:r>
          </a:p>
          <a:p>
            <a:endParaRPr lang="it-IT" dirty="0"/>
          </a:p>
        </p:txBody>
      </p:sp>
      <p:sp>
        <p:nvSpPr>
          <p:cNvPr id="4" name="Segnaposto piè di pagina 3">
            <a:extLst>
              <a:ext uri="{FF2B5EF4-FFF2-40B4-BE49-F238E27FC236}">
                <a16:creationId xmlns:a16="http://schemas.microsoft.com/office/drawing/2014/main" id="{953E252B-1156-42E8-9D56-B78529BA5A6A}"/>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00081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0AF03CF-C2F1-4EE1-A5A1-83ECD53167F4}"/>
              </a:ext>
            </a:extLst>
          </p:cNvPr>
          <p:cNvSpPr>
            <a:spLocks noGrp="1" noChangeArrowheads="1"/>
          </p:cNvSpPr>
          <p:nvPr>
            <p:ph type="title"/>
          </p:nvPr>
        </p:nvSpPr>
        <p:spPr/>
        <p:txBody>
          <a:bodyPr/>
          <a:lstStyle/>
          <a:p>
            <a:pPr algn="ctr" eaLnBrk="1" hangingPunct="1"/>
            <a:r>
              <a:rPr lang="it-IT" altLang="it-IT" sz="2800" b="1" i="1" dirty="0">
                <a:latin typeface="Verdana" panose="020B0604030504040204" pitchFamily="34" charset="0"/>
              </a:rPr>
              <a:t>Cosa occorre per fare una buona tesi</a:t>
            </a:r>
          </a:p>
        </p:txBody>
      </p:sp>
      <p:sp>
        <p:nvSpPr>
          <p:cNvPr id="16386" name="Rectangle 3">
            <a:extLst>
              <a:ext uri="{FF2B5EF4-FFF2-40B4-BE49-F238E27FC236}">
                <a16:creationId xmlns:a16="http://schemas.microsoft.com/office/drawing/2014/main" id="{0FF31106-0391-4D88-A16A-E51E3D53EFFF}"/>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defRPr/>
            </a:pPr>
            <a:r>
              <a:rPr lang="it-IT" altLang="it-IT" sz="2400" dirty="0">
                <a:latin typeface="Verdana" panose="020B0604030504040204" pitchFamily="34" charset="0"/>
              </a:rPr>
              <a:t>1. individuare un argomento preciso;</a:t>
            </a:r>
          </a:p>
          <a:p>
            <a:pPr marL="0" indent="0" algn="just" eaLnBrk="1" hangingPunct="1">
              <a:buFont typeface="Wingdings" panose="05000000000000000000" pitchFamily="2" charset="2"/>
              <a:buNone/>
              <a:defRPr/>
            </a:pPr>
            <a:r>
              <a:rPr lang="it-IT" altLang="it-IT" sz="2400" dirty="0">
                <a:latin typeface="Verdana" panose="020B0604030504040204" pitchFamily="34" charset="0"/>
              </a:rPr>
              <a:t>2. raccogliere documenti su quell’argomento,</a:t>
            </a:r>
          </a:p>
          <a:p>
            <a:pPr marL="0" indent="0" algn="just" eaLnBrk="1" hangingPunct="1">
              <a:buFont typeface="Wingdings" panose="05000000000000000000" pitchFamily="2" charset="2"/>
              <a:buNone/>
              <a:defRPr/>
            </a:pPr>
            <a:r>
              <a:rPr lang="it-IT" altLang="it-IT" sz="2400" dirty="0">
                <a:latin typeface="Verdana" panose="020B0604030504040204" pitchFamily="34" charset="0"/>
              </a:rPr>
              <a:t>3. mettere in ordine questi documenti</a:t>
            </a:r>
          </a:p>
          <a:p>
            <a:pPr marL="0" indent="0" algn="just" eaLnBrk="1" hangingPunct="1">
              <a:buFont typeface="Wingdings" panose="05000000000000000000" pitchFamily="2" charset="2"/>
              <a:buNone/>
              <a:defRPr/>
            </a:pPr>
            <a:r>
              <a:rPr lang="it-IT" altLang="it-IT" sz="2400" dirty="0">
                <a:latin typeface="Verdana" panose="020B0604030504040204" pitchFamily="34" charset="0"/>
              </a:rPr>
              <a:t>4. riesaminare l’argomento alla luce dei documenti   raccolti;</a:t>
            </a:r>
          </a:p>
          <a:p>
            <a:pPr marL="0" indent="0" algn="just" eaLnBrk="1" hangingPunct="1">
              <a:buFont typeface="Wingdings" panose="05000000000000000000" pitchFamily="2" charset="2"/>
              <a:buNone/>
              <a:defRPr/>
            </a:pPr>
            <a:r>
              <a:rPr lang="it-IT" altLang="it-IT" sz="2400" dirty="0">
                <a:latin typeface="Verdana" panose="020B0604030504040204" pitchFamily="34" charset="0"/>
              </a:rPr>
              <a:t>5. dare una forma organica a tutte le riflessioni;</a:t>
            </a:r>
          </a:p>
          <a:p>
            <a:pPr marL="0" indent="0" algn="just" eaLnBrk="1" hangingPunct="1">
              <a:buFont typeface="Wingdings" panose="05000000000000000000" pitchFamily="2" charset="2"/>
              <a:buNone/>
              <a:defRPr/>
            </a:pPr>
            <a:r>
              <a:rPr lang="it-IT" altLang="it-IT" sz="2400" dirty="0">
                <a:latin typeface="Verdana" panose="020B0604030504040204" pitchFamily="34" charset="0"/>
              </a:rPr>
              <a:t>6. fare in modo che chi legge capisca cosa si voleva dire e sia in grado di risalire agli stessi documenti.</a:t>
            </a:r>
          </a:p>
          <a:p>
            <a:pPr marL="0" indent="0" algn="just" eaLnBrk="1" hangingPunct="1">
              <a:buFont typeface="Wingdings" panose="05000000000000000000" pitchFamily="2" charset="2"/>
              <a:buNone/>
              <a:defRPr/>
            </a:pPr>
            <a:endParaRPr lang="it-IT" altLang="it-IT" sz="28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B7FE973F-95F9-4280-8075-1D1B1B017B4E}"/>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648B3B-07AE-4433-8A71-54E023670A89}"/>
              </a:ext>
            </a:extLst>
          </p:cNvPr>
          <p:cNvSpPr>
            <a:spLocks noGrp="1"/>
          </p:cNvSpPr>
          <p:nvPr>
            <p:ph type="title"/>
          </p:nvPr>
        </p:nvSpPr>
        <p:spPr/>
        <p:txBody>
          <a:bodyPr/>
          <a:lstStyle/>
          <a:p>
            <a:r>
              <a:rPr lang="it-IT" dirty="0"/>
              <a:t>Metodo di citazione delle note: giurisprudenza</a:t>
            </a:r>
          </a:p>
        </p:txBody>
      </p:sp>
      <p:sp>
        <p:nvSpPr>
          <p:cNvPr id="3" name="Segnaposto contenuto 2">
            <a:extLst>
              <a:ext uri="{FF2B5EF4-FFF2-40B4-BE49-F238E27FC236}">
                <a16:creationId xmlns:a16="http://schemas.microsoft.com/office/drawing/2014/main" id="{344AF4A4-ADAA-4834-A161-2D0261646A1D}"/>
              </a:ext>
            </a:extLst>
          </p:cNvPr>
          <p:cNvSpPr>
            <a:spLocks noGrp="1"/>
          </p:cNvSpPr>
          <p:nvPr>
            <p:ph idx="1"/>
          </p:nvPr>
        </p:nvSpPr>
        <p:spPr/>
        <p:txBody>
          <a:bodyPr/>
          <a:lstStyle/>
          <a:p>
            <a:pPr marL="0" indent="0" algn="just">
              <a:buNone/>
            </a:pPr>
            <a:endParaRPr lang="it-IT" sz="1400" dirty="0">
              <a:latin typeface="+mj-lt"/>
            </a:endParaRPr>
          </a:p>
          <a:p>
            <a:pPr marL="0" indent="0" algn="just">
              <a:buNone/>
            </a:pPr>
            <a:r>
              <a:rPr lang="it-IT" sz="1400" dirty="0">
                <a:latin typeface="+mj-lt"/>
              </a:rPr>
              <a:t>In generale le decisioni vanno segnalate con l’indicazione abbreviata dell’organo giudicante, della data e del numero ed eventualmente anche del luogo dove la decisione è pubblicata, se è seguita da un commento d’autore (nome della rivista, anno, parte, pagina). </a:t>
            </a:r>
          </a:p>
          <a:p>
            <a:pPr marL="0" indent="0" algn="just">
              <a:buNone/>
            </a:pPr>
            <a:r>
              <a:rPr lang="it-IT" sz="1400" dirty="0">
                <a:latin typeface="+mj-lt"/>
              </a:rPr>
              <a:t>Esempi:</a:t>
            </a:r>
          </a:p>
          <a:p>
            <a:pPr marL="0" indent="0" algn="just">
              <a:buNone/>
            </a:pPr>
            <a:endParaRPr lang="it-IT" sz="1400" dirty="0">
              <a:latin typeface="+mj-lt"/>
            </a:endParaRPr>
          </a:p>
          <a:p>
            <a:pPr algn="just"/>
            <a:r>
              <a:rPr lang="it-IT" sz="1050" dirty="0">
                <a:latin typeface="+mj-lt"/>
              </a:rPr>
              <a:t>Cass. civ., sez. un., 15 maggio 2015, n. 9935.</a:t>
            </a:r>
          </a:p>
          <a:p>
            <a:pPr algn="just"/>
            <a:r>
              <a:rPr lang="it-IT" sz="1050" dirty="0">
                <a:latin typeface="+mj-lt"/>
              </a:rPr>
              <a:t>Corte cost., 19 gennaio 1989, n. 18</a:t>
            </a:r>
          </a:p>
          <a:p>
            <a:pPr algn="l"/>
            <a:r>
              <a:rPr lang="it-IT" sz="1050" dirty="0">
                <a:solidFill>
                  <a:srgbClr val="000000"/>
                </a:solidFill>
                <a:latin typeface="+mj-lt"/>
              </a:rPr>
              <a:t>Corte </a:t>
            </a:r>
            <a:r>
              <a:rPr lang="it-IT" sz="1050" dirty="0" err="1">
                <a:solidFill>
                  <a:srgbClr val="000000"/>
                </a:solidFill>
                <a:latin typeface="+mj-lt"/>
              </a:rPr>
              <a:t>giust</a:t>
            </a:r>
            <a:r>
              <a:rPr lang="it-IT" sz="1050" dirty="0">
                <a:solidFill>
                  <a:srgbClr val="000000"/>
                </a:solidFill>
                <a:latin typeface="+mj-lt"/>
              </a:rPr>
              <a:t>., 30 settembre 2003, c-224/01, </a:t>
            </a:r>
            <a:r>
              <a:rPr lang="it-IT" sz="1050" i="1" dirty="0" err="1">
                <a:solidFill>
                  <a:srgbClr val="000000"/>
                </a:solidFill>
                <a:latin typeface="+mj-lt"/>
              </a:rPr>
              <a:t>Köbler</a:t>
            </a:r>
            <a:r>
              <a:rPr lang="it-IT" sz="1050" i="1" dirty="0">
                <a:solidFill>
                  <a:srgbClr val="000000"/>
                </a:solidFill>
                <a:latin typeface="+mj-lt"/>
              </a:rPr>
              <a:t> </a:t>
            </a:r>
            <a:r>
              <a:rPr lang="it-IT" sz="1050" dirty="0">
                <a:solidFill>
                  <a:srgbClr val="000000"/>
                </a:solidFill>
                <a:latin typeface="+mj-lt"/>
              </a:rPr>
              <a:t>contro </a:t>
            </a:r>
            <a:r>
              <a:rPr lang="it-IT" sz="1050" i="1" dirty="0">
                <a:solidFill>
                  <a:srgbClr val="000000"/>
                </a:solidFill>
                <a:latin typeface="+mj-lt"/>
              </a:rPr>
              <a:t>Repubblica d’Austria</a:t>
            </a:r>
            <a:r>
              <a:rPr lang="it-IT" sz="1050" dirty="0">
                <a:solidFill>
                  <a:srgbClr val="000000"/>
                </a:solidFill>
                <a:latin typeface="+mj-lt"/>
              </a:rPr>
              <a:t>; </a:t>
            </a:r>
            <a:endParaRPr lang="it-IT" sz="1050" dirty="0">
              <a:latin typeface="+mj-lt"/>
            </a:endParaRPr>
          </a:p>
          <a:p>
            <a:pPr algn="l"/>
            <a:r>
              <a:rPr lang="es-ES" sz="1050" b="0" i="0" u="none" strike="noStrike" baseline="0" dirty="0">
                <a:solidFill>
                  <a:srgbClr val="000000"/>
                </a:solidFill>
                <a:latin typeface="+mj-lt"/>
              </a:rPr>
              <a:t>Cass. pen., sez. un., 27 marzo 1992, n. 5777.</a:t>
            </a:r>
            <a:r>
              <a:rPr lang="it-IT" sz="1050" dirty="0">
                <a:effectLst/>
                <a:latin typeface="+mj-lt"/>
                <a:ea typeface="Calibri" panose="020F0502020204030204" pitchFamily="34" charset="0"/>
                <a:cs typeface="Times New Roman" panose="02020603050405020304" pitchFamily="18" charset="0"/>
              </a:rPr>
              <a:t> </a:t>
            </a:r>
          </a:p>
          <a:p>
            <a:pPr algn="l"/>
            <a:r>
              <a:rPr lang="it-IT" sz="1050" dirty="0">
                <a:effectLst/>
                <a:latin typeface="+mj-lt"/>
                <a:ea typeface="Calibri" panose="020F0502020204030204" pitchFamily="34" charset="0"/>
                <a:cs typeface="Times New Roman" panose="02020603050405020304" pitchFamily="18" charset="0"/>
              </a:rPr>
              <a:t>Corte </a:t>
            </a:r>
            <a:r>
              <a:rPr lang="it-IT" sz="1050" dirty="0" err="1">
                <a:effectLst/>
                <a:latin typeface="+mj-lt"/>
                <a:ea typeface="Calibri" panose="020F0502020204030204" pitchFamily="34" charset="0"/>
                <a:cs typeface="Times New Roman" panose="02020603050405020304" pitchFamily="18" charset="0"/>
              </a:rPr>
              <a:t>Edu</a:t>
            </a:r>
            <a:r>
              <a:rPr lang="it-IT" sz="1050" dirty="0">
                <a:effectLst/>
                <a:latin typeface="+mj-lt"/>
                <a:ea typeface="Calibri" panose="020F0502020204030204" pitchFamily="34" charset="0"/>
                <a:cs typeface="Times New Roman" panose="02020603050405020304" pitchFamily="18" charset="0"/>
              </a:rPr>
              <a:t>, 2 giugno 1995, </a:t>
            </a:r>
            <a:r>
              <a:rPr lang="it-IT" sz="1050" i="1" dirty="0" err="1">
                <a:effectLst/>
                <a:latin typeface="+mj-lt"/>
                <a:ea typeface="Calibri" panose="020F0502020204030204" pitchFamily="34" charset="0"/>
                <a:cs typeface="Times New Roman" panose="02020603050405020304" pitchFamily="18" charset="0"/>
              </a:rPr>
              <a:t>Monnell</a:t>
            </a:r>
            <a:r>
              <a:rPr lang="it-IT" sz="1050" i="1" dirty="0">
                <a:effectLst/>
                <a:latin typeface="+mj-lt"/>
                <a:ea typeface="Calibri" panose="020F0502020204030204" pitchFamily="34" charset="0"/>
                <a:cs typeface="Times New Roman" panose="02020603050405020304" pitchFamily="18" charset="0"/>
              </a:rPr>
              <a:t> e Morris c. Regno Unito</a:t>
            </a:r>
            <a:r>
              <a:rPr lang="it-IT" sz="1050" dirty="0">
                <a:effectLst/>
                <a:latin typeface="+mj-lt"/>
                <a:ea typeface="Calibri" panose="020F0502020204030204" pitchFamily="34" charset="0"/>
                <a:cs typeface="Times New Roman" panose="02020603050405020304" pitchFamily="18" charset="0"/>
              </a:rPr>
              <a:t>, par. 55</a:t>
            </a:r>
            <a:endParaRPr lang="it-IT" sz="1050" dirty="0">
              <a:latin typeface="+mj-lt"/>
              <a:ea typeface="Calibri" panose="020F0502020204030204" pitchFamily="34" charset="0"/>
              <a:cs typeface="Times New Roman" panose="02020603050405020304" pitchFamily="18" charset="0"/>
            </a:endParaRPr>
          </a:p>
          <a:p>
            <a:pPr algn="l"/>
            <a:r>
              <a:rPr lang="en-US" sz="1050" dirty="0">
                <a:effectLst/>
                <a:latin typeface="+mj-lt"/>
                <a:ea typeface="Calibri" panose="020F0502020204030204" pitchFamily="34" charset="0"/>
                <a:cs typeface="Times New Roman" panose="02020603050405020304" pitchFamily="18" charset="0"/>
              </a:rPr>
              <a:t>Cons. St., sez. IV, 14 </a:t>
            </a:r>
            <a:r>
              <a:rPr lang="en-US" sz="1050" dirty="0" err="1">
                <a:effectLst/>
                <a:latin typeface="+mj-lt"/>
                <a:ea typeface="Calibri" panose="020F0502020204030204" pitchFamily="34" charset="0"/>
                <a:cs typeface="Times New Roman" panose="02020603050405020304" pitchFamily="18" charset="0"/>
              </a:rPr>
              <a:t>giugno</a:t>
            </a:r>
            <a:r>
              <a:rPr lang="en-US" sz="1050" dirty="0">
                <a:effectLst/>
                <a:latin typeface="+mj-lt"/>
                <a:ea typeface="Calibri" panose="020F0502020204030204" pitchFamily="34" charset="0"/>
                <a:cs typeface="Times New Roman" panose="02020603050405020304" pitchFamily="18" charset="0"/>
              </a:rPr>
              <a:t> 2005, n. 3120</a:t>
            </a:r>
            <a:endParaRPr lang="it-IT" sz="1050" dirty="0">
              <a:latin typeface="+mj-lt"/>
              <a:ea typeface="Calibri" panose="020F0502020204030204" pitchFamily="34" charset="0"/>
              <a:cs typeface="Times New Roman" panose="02020603050405020304" pitchFamily="18" charset="0"/>
            </a:endParaRPr>
          </a:p>
          <a:p>
            <a:pPr algn="l"/>
            <a:r>
              <a:rPr lang="it-IT" sz="1050" dirty="0">
                <a:effectLst/>
                <a:latin typeface="+mj-lt"/>
                <a:ea typeface="Calibri" panose="020F0502020204030204" pitchFamily="34" charset="0"/>
                <a:cs typeface="Times New Roman" panose="02020603050405020304" pitchFamily="18" charset="0"/>
              </a:rPr>
              <a:t>Corte conti, 16 luglio 2010, n. 15</a:t>
            </a:r>
            <a:endParaRPr lang="it-IT" sz="1050" dirty="0">
              <a:latin typeface="+mj-lt"/>
              <a:ea typeface="Calibri" panose="020F0502020204030204" pitchFamily="34" charset="0"/>
              <a:cs typeface="Times New Roman" panose="02020603050405020304" pitchFamily="18" charset="0"/>
            </a:endParaRPr>
          </a:p>
          <a:p>
            <a:pPr algn="l"/>
            <a:r>
              <a:rPr lang="it-IT" sz="1050" dirty="0">
                <a:effectLst/>
                <a:latin typeface="+mj-lt"/>
                <a:ea typeface="Calibri" panose="020F0502020204030204" pitchFamily="34" charset="0"/>
                <a:cs typeface="Times New Roman" panose="02020603050405020304" pitchFamily="18" charset="0"/>
              </a:rPr>
              <a:t>Cons. </a:t>
            </a:r>
            <a:r>
              <a:rPr lang="en-US" sz="1050" dirty="0">
                <a:effectLst/>
                <a:latin typeface="+mj-lt"/>
                <a:ea typeface="Calibri" panose="020F0502020204030204" pitchFamily="34" charset="0"/>
                <a:cs typeface="Times New Roman" panose="02020603050405020304" pitchFamily="18" charset="0"/>
              </a:rPr>
              <a:t>St., ad. </a:t>
            </a:r>
            <a:r>
              <a:rPr lang="en-US" sz="1050" dirty="0" err="1">
                <a:effectLst/>
                <a:latin typeface="+mj-lt"/>
                <a:ea typeface="Calibri" panose="020F0502020204030204" pitchFamily="34" charset="0"/>
                <a:cs typeface="Times New Roman" panose="02020603050405020304" pitchFamily="18" charset="0"/>
              </a:rPr>
              <a:t>plen</a:t>
            </a:r>
            <a:r>
              <a:rPr lang="en-US" sz="1050" dirty="0">
                <a:effectLst/>
                <a:latin typeface="+mj-lt"/>
                <a:ea typeface="Calibri" panose="020F0502020204030204" pitchFamily="34" charset="0"/>
                <a:cs typeface="Times New Roman" panose="02020603050405020304" pitchFamily="18" charset="0"/>
              </a:rPr>
              <a:t>., 15 </a:t>
            </a:r>
            <a:r>
              <a:rPr lang="en-US" sz="1050" dirty="0" err="1">
                <a:effectLst/>
                <a:latin typeface="+mj-lt"/>
                <a:ea typeface="Calibri" panose="020F0502020204030204" pitchFamily="34" charset="0"/>
                <a:cs typeface="Times New Roman" panose="02020603050405020304" pitchFamily="18" charset="0"/>
              </a:rPr>
              <a:t>settembre</a:t>
            </a:r>
            <a:r>
              <a:rPr lang="en-US" sz="1050" dirty="0">
                <a:effectLst/>
                <a:latin typeface="+mj-lt"/>
                <a:ea typeface="Calibri" panose="020F0502020204030204" pitchFamily="34" charset="0"/>
                <a:cs typeface="Times New Roman" panose="02020603050405020304" pitchFamily="18" charset="0"/>
              </a:rPr>
              <a:t> 2005, n. 7</a:t>
            </a:r>
            <a:endParaRPr lang="it-IT" sz="1050" dirty="0">
              <a:latin typeface="+mj-lt"/>
              <a:ea typeface="Calibri" panose="020F0502020204030204" pitchFamily="34" charset="0"/>
              <a:cs typeface="Times New Roman" panose="02020603050405020304" pitchFamily="18" charset="0"/>
            </a:endParaRPr>
          </a:p>
          <a:p>
            <a:pPr algn="l"/>
            <a:r>
              <a:rPr lang="it-IT" sz="1050" dirty="0">
                <a:effectLst/>
                <a:latin typeface="+mj-lt"/>
                <a:ea typeface="Calibri" panose="020F0502020204030204" pitchFamily="34" charset="0"/>
                <a:cs typeface="Times New Roman" panose="02020603050405020304" pitchFamily="18" charset="0"/>
              </a:rPr>
              <a:t>Tar Lazio-Roma, sez. III, 31 marzo 2008, n. 2704</a:t>
            </a:r>
          </a:p>
          <a:p>
            <a:pPr algn="l"/>
            <a:r>
              <a:rPr lang="it-IT" sz="1050" dirty="0">
                <a:effectLst/>
                <a:latin typeface="+mj-lt"/>
                <a:ea typeface="Calibri" panose="020F0502020204030204" pitchFamily="34" charset="0"/>
                <a:cs typeface="Times New Roman" panose="02020603050405020304" pitchFamily="18" charset="0"/>
              </a:rPr>
              <a:t>Cass. civ., sez. I, 10 novembre 2015, n. 22871, in </a:t>
            </a:r>
            <a:r>
              <a:rPr lang="it-IT" sz="1050" i="1" dirty="0">
                <a:effectLst/>
                <a:latin typeface="+mj-lt"/>
                <a:ea typeface="Calibri" panose="020F0502020204030204" pitchFamily="34" charset="0"/>
                <a:cs typeface="Times New Roman" panose="02020603050405020304" pitchFamily="18" charset="0"/>
              </a:rPr>
              <a:t>Guida dir</a:t>
            </a:r>
            <a:r>
              <a:rPr lang="it-IT" sz="1050" dirty="0">
                <a:effectLst/>
                <a:latin typeface="+mj-lt"/>
                <a:ea typeface="Calibri" panose="020F0502020204030204" pitchFamily="34" charset="0"/>
                <a:cs typeface="Times New Roman" panose="02020603050405020304" pitchFamily="18" charset="0"/>
              </a:rPr>
              <a:t>., 2016, p. 54, annotata da </a:t>
            </a:r>
            <a:r>
              <a:rPr lang="it-IT" sz="1050" cap="small" dirty="0">
                <a:effectLst/>
                <a:latin typeface="+mj-lt"/>
                <a:ea typeface="Calibri" panose="020F0502020204030204" pitchFamily="34" charset="0"/>
                <a:cs typeface="Times New Roman" panose="02020603050405020304" pitchFamily="18" charset="0"/>
              </a:rPr>
              <a:t>Piselli</a:t>
            </a:r>
          </a:p>
          <a:p>
            <a:pPr algn="just"/>
            <a:endParaRPr lang="it-IT" sz="1400" dirty="0"/>
          </a:p>
          <a:p>
            <a:pPr marL="0" indent="0" algn="l">
              <a:buNone/>
            </a:pPr>
            <a:endParaRPr lang="it-IT" sz="3600" b="0" i="0" u="none" strike="noStrike" baseline="0" dirty="0">
              <a:solidFill>
                <a:srgbClr val="000000"/>
              </a:solidFill>
              <a:latin typeface="Garamond Premr Pro"/>
            </a:endParaRPr>
          </a:p>
          <a:p>
            <a:pPr algn="just"/>
            <a:endParaRPr lang="it-IT" sz="3600" b="0" i="0" u="none" strike="noStrike" baseline="0" dirty="0">
              <a:latin typeface="Garamond Premr Pro"/>
            </a:endParaRPr>
          </a:p>
        </p:txBody>
      </p:sp>
      <p:sp>
        <p:nvSpPr>
          <p:cNvPr id="4" name="Segnaposto piè di pagina 3">
            <a:extLst>
              <a:ext uri="{FF2B5EF4-FFF2-40B4-BE49-F238E27FC236}">
                <a16:creationId xmlns:a16="http://schemas.microsoft.com/office/drawing/2014/main" id="{953E252B-1156-42E8-9D56-B78529BA5A6A}"/>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2389976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C8CC08C-24ED-419A-A50F-F73388CEC989}"/>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Citazioni in nota: esempio con errori</a:t>
            </a:r>
          </a:p>
        </p:txBody>
      </p:sp>
      <p:sp>
        <p:nvSpPr>
          <p:cNvPr id="13315" name="Rectangle 3">
            <a:extLst>
              <a:ext uri="{FF2B5EF4-FFF2-40B4-BE49-F238E27FC236}">
                <a16:creationId xmlns:a16="http://schemas.microsoft.com/office/drawing/2014/main" id="{C10047D0-CB92-4115-B24F-195C311CCF1E}"/>
              </a:ext>
            </a:extLst>
          </p:cNvPr>
          <p:cNvSpPr>
            <a:spLocks noGrp="1" noChangeArrowheads="1"/>
          </p:cNvSpPr>
          <p:nvPr>
            <p:ph type="body" idx="1"/>
          </p:nvPr>
        </p:nvSpPr>
        <p:spPr>
          <a:xfrm>
            <a:off x="533400" y="2057400"/>
            <a:ext cx="8421688" cy="4075113"/>
          </a:xfrm>
        </p:spPr>
        <p:txBody>
          <a:bodyPr/>
          <a:lstStyle/>
          <a:p>
            <a:pPr marL="0" indent="0" algn="just" eaLnBrk="1" hangingPunct="1">
              <a:buFont typeface="Wingdings" panose="05000000000000000000" pitchFamily="2" charset="2"/>
              <a:buNone/>
              <a:defRPr/>
            </a:pPr>
            <a:r>
              <a:rPr lang="it-IT" altLang="it-IT" sz="1200" dirty="0">
                <a:latin typeface="Verdana" panose="020B0604030504040204" pitchFamily="34" charset="0"/>
              </a:rPr>
              <a:t> </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Nicola Vezzani, L’accordo di composizione della crisi e il piano del consumatore nella disciplina del sovraindebitamento, 2015, pag. 11.</a:t>
            </a:r>
          </a:p>
          <a:p>
            <a:pPr marL="228600" indent="-228600" algn="just" eaLnBrk="1" hangingPunct="1">
              <a:buFont typeface="Wingdings" panose="05000000000000000000" pitchFamily="2" charset="2"/>
              <a:buAutoNum type="arabicParenBoth" startAt="27"/>
              <a:defRPr/>
            </a:pPr>
            <a:r>
              <a:rPr lang="it-IT" altLang="it-IT" sz="1200" cap="all" dirty="0">
                <a:latin typeface="Verdana" panose="020B0604030504040204" pitchFamily="34" charset="0"/>
              </a:rPr>
              <a:t>Nicola Vezzani</a:t>
            </a:r>
            <a:r>
              <a:rPr lang="it-IT" altLang="it-IT" sz="1200" dirty="0">
                <a:latin typeface="Verdana" panose="020B0604030504040204" pitchFamily="34" charset="0"/>
              </a:rPr>
              <a:t>, </a:t>
            </a:r>
            <a:r>
              <a:rPr lang="it-IT" altLang="it-IT" sz="1200" i="1" dirty="0">
                <a:latin typeface="Verdana" panose="020B0604030504040204" pitchFamily="34" charset="0"/>
              </a:rPr>
              <a:t>L’accordo di composizione della crisi e il piano del consumatore nella disciplina del sovraindebitamento</a:t>
            </a:r>
            <a:r>
              <a:rPr lang="it-IT" altLang="it-IT" sz="1200" dirty="0">
                <a:latin typeface="Verdana" panose="020B0604030504040204" pitchFamily="34" charset="0"/>
              </a:rPr>
              <a:t>, 2015, pag. 18.</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Cassazione 03/08/2012</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Brunelli B., Lezioni di diritto processuale generale, diritto processuale del lavoro, diritto delle procedure concorsuali, Bologna, 2020, p. 333</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Carlo Trentini, Le procedure da sovraindebitamento, Torino, 2021, p.105</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P. Ferrua Il giusto processo , 2012, Torino pag-59-63.</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P. Ferrua il giusto processo, 2012, Torino pag.60</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Ferrua P. il giusto </a:t>
            </a:r>
            <a:r>
              <a:rPr lang="it-IT" altLang="it-IT" sz="1200" cap="all" dirty="0">
                <a:latin typeface="Verdana" panose="020B0604030504040204" pitchFamily="34" charset="0"/>
              </a:rPr>
              <a:t>processo</a:t>
            </a:r>
            <a:r>
              <a:rPr lang="it-IT" altLang="it-IT" sz="1200" dirty="0">
                <a:latin typeface="Verdana" panose="020B0604030504040204" pitchFamily="34" charset="0"/>
              </a:rPr>
              <a:t>, 2012, Torino pag.60</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F. Cesare, </a:t>
            </a:r>
            <a:r>
              <a:rPr lang="it-IT" altLang="it-IT" sz="1200" i="1" dirty="0">
                <a:latin typeface="Verdana" panose="020B0604030504040204" pitchFamily="34" charset="0"/>
              </a:rPr>
              <a:t>Sovraindebitamento: liquidazione del patrimonio</a:t>
            </a:r>
            <a:r>
              <a:rPr lang="it-IT" altLang="it-IT" sz="1200" dirty="0">
                <a:latin typeface="Verdana" panose="020B0604030504040204" pitchFamily="34" charset="0"/>
              </a:rPr>
              <a:t>, in </a:t>
            </a:r>
            <a:r>
              <a:rPr lang="it-IT" altLang="it-IT" sz="1200" i="1" dirty="0">
                <a:latin typeface="Verdana" panose="020B0604030504040204" pitchFamily="34" charset="0"/>
              </a:rPr>
              <a:t>ilFallimentarista.it</a:t>
            </a:r>
            <a:r>
              <a:rPr lang="it-IT" altLang="it-IT" sz="1200" dirty="0">
                <a:latin typeface="Verdana" panose="020B0604030504040204" pitchFamily="34" charset="0"/>
              </a:rPr>
              <a:t>, 2020, 2. </a:t>
            </a: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C05E3B6D-E96D-4464-84AA-3B024DB6C83A}"/>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70B88A4-1C0F-4D65-9546-3186D36E06F5}"/>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Citazioni in nota: esempio senza errori</a:t>
            </a:r>
          </a:p>
        </p:txBody>
      </p:sp>
      <p:sp>
        <p:nvSpPr>
          <p:cNvPr id="13315" name="Rectangle 3">
            <a:extLst>
              <a:ext uri="{FF2B5EF4-FFF2-40B4-BE49-F238E27FC236}">
                <a16:creationId xmlns:a16="http://schemas.microsoft.com/office/drawing/2014/main" id="{B862627E-33C7-4123-9A92-637EFF8E18FC}"/>
              </a:ext>
            </a:extLst>
          </p:cNvPr>
          <p:cNvSpPr>
            <a:spLocks noGrp="1" noChangeArrowheads="1"/>
          </p:cNvSpPr>
          <p:nvPr>
            <p:ph type="body" idx="1"/>
          </p:nvPr>
        </p:nvSpPr>
        <p:spPr>
          <a:xfrm>
            <a:off x="533400" y="2057400"/>
            <a:ext cx="8421688" cy="4075113"/>
          </a:xfrm>
        </p:spPr>
        <p:txBody>
          <a:bodyPr/>
          <a:lstStyle/>
          <a:p>
            <a:pPr marL="0" indent="0" algn="just" eaLnBrk="1" hangingPunct="1">
              <a:buFont typeface="Wingdings" panose="05000000000000000000" pitchFamily="2" charset="2"/>
              <a:buNone/>
              <a:defRPr/>
            </a:pPr>
            <a:r>
              <a:rPr lang="it-IT" altLang="it-IT" sz="1200" dirty="0">
                <a:latin typeface="Verdana" panose="020B0604030504040204" pitchFamily="34" charset="0"/>
              </a:rPr>
              <a:t> </a:t>
            </a:r>
          </a:p>
          <a:p>
            <a:pPr marL="228600" indent="-228600" algn="just" eaLnBrk="1" hangingPunct="1">
              <a:buFont typeface="Wingdings" panose="05000000000000000000" pitchFamily="2" charset="2"/>
              <a:buAutoNum type="arabicParenBoth" startAt="27"/>
              <a:defRPr/>
            </a:pPr>
            <a:r>
              <a:rPr lang="it-IT" altLang="it-IT" sz="1200" cap="small" dirty="0">
                <a:latin typeface="Verdana" panose="020B0604030504040204" pitchFamily="34" charset="0"/>
              </a:rPr>
              <a:t>Vezzani N.</a:t>
            </a:r>
            <a:r>
              <a:rPr lang="it-IT" altLang="it-IT" sz="1200" dirty="0">
                <a:latin typeface="Verdana" panose="020B0604030504040204" pitchFamily="34" charset="0"/>
              </a:rPr>
              <a:t>, </a:t>
            </a:r>
            <a:r>
              <a:rPr lang="it-IT" altLang="it-IT" sz="1200" i="1" dirty="0">
                <a:latin typeface="Verdana" panose="020B0604030504040204" pitchFamily="34" charset="0"/>
              </a:rPr>
              <a:t>L’accordo di composizione della crisi e il piano del consumatore nella disciplina del sovraindebitamento</a:t>
            </a:r>
            <a:r>
              <a:rPr lang="it-IT" altLang="it-IT" sz="1200" dirty="0">
                <a:latin typeface="Verdana" panose="020B0604030504040204" pitchFamily="34" charset="0"/>
              </a:rPr>
              <a:t>, in </a:t>
            </a:r>
            <a:r>
              <a:rPr lang="it-IT" altLang="it-IT" sz="1200" i="1" dirty="0">
                <a:latin typeface="Verdana" panose="020B0604030504040204" pitchFamily="34" charset="0"/>
              </a:rPr>
              <a:t>www.ilsovraindebitamento.it</a:t>
            </a:r>
            <a:r>
              <a:rPr lang="it-IT" altLang="it-IT" sz="1200" dirty="0">
                <a:latin typeface="Verdana" panose="020B0604030504040204" pitchFamily="34" charset="0"/>
              </a:rPr>
              <a:t>, 2015, p. 11.</a:t>
            </a:r>
          </a:p>
          <a:p>
            <a:pPr marL="228600" indent="-228600" algn="just" eaLnBrk="1" hangingPunct="1">
              <a:buFont typeface="Wingdings" panose="05000000000000000000" pitchFamily="2" charset="2"/>
              <a:buAutoNum type="arabicParenBoth" startAt="27"/>
              <a:defRPr/>
            </a:pPr>
            <a:r>
              <a:rPr lang="it-IT" altLang="it-IT" sz="1200" cap="small" dirty="0">
                <a:solidFill>
                  <a:srgbClr val="000000"/>
                </a:solidFill>
                <a:latin typeface="Verdana" panose="020B0604030504040204" pitchFamily="34" charset="0"/>
              </a:rPr>
              <a:t>Vezzani N.</a:t>
            </a:r>
            <a:r>
              <a:rPr lang="it-IT" altLang="it-IT" sz="1200" dirty="0">
                <a:latin typeface="Verdana" panose="020B0604030504040204" pitchFamily="34" charset="0"/>
              </a:rPr>
              <a:t>, </a:t>
            </a:r>
            <a:r>
              <a:rPr lang="it-IT" altLang="it-IT" sz="1200" i="1" dirty="0">
                <a:latin typeface="Verdana" panose="020B0604030504040204" pitchFamily="34" charset="0"/>
              </a:rPr>
              <a:t>op. cit.</a:t>
            </a:r>
            <a:r>
              <a:rPr lang="it-IT" altLang="it-IT" sz="1200" dirty="0">
                <a:latin typeface="Verdana" panose="020B0604030504040204" pitchFamily="34" charset="0"/>
              </a:rPr>
              <a:t>, p. 18.</a:t>
            </a:r>
          </a:p>
          <a:p>
            <a:pPr marL="228600" indent="-228600" algn="just" eaLnBrk="1" hangingPunct="1">
              <a:buFont typeface="Wingdings" panose="05000000000000000000" pitchFamily="2" charset="2"/>
              <a:buAutoNum type="arabicParenBoth" startAt="27"/>
              <a:defRPr/>
            </a:pPr>
            <a:r>
              <a:rPr lang="it-IT" altLang="it-IT" sz="1200" dirty="0">
                <a:latin typeface="Verdana" panose="020B0604030504040204" pitchFamily="34" charset="0"/>
              </a:rPr>
              <a:t>Cass. civ., sez. un., 3 agosto 2012, n. 9935.</a:t>
            </a:r>
          </a:p>
          <a:p>
            <a:pPr marL="228600" indent="-228600" algn="just" eaLnBrk="1" hangingPunct="1">
              <a:buFont typeface="Wingdings" panose="05000000000000000000" pitchFamily="2" charset="2"/>
              <a:buAutoNum type="arabicParenBoth" startAt="27"/>
              <a:defRPr/>
            </a:pPr>
            <a:r>
              <a:rPr lang="it-IT" altLang="it-IT" sz="1200" cap="small" dirty="0">
                <a:latin typeface="Verdana" panose="020B0604030504040204" pitchFamily="34" charset="0"/>
              </a:rPr>
              <a:t>Brunelli B.</a:t>
            </a:r>
            <a:r>
              <a:rPr lang="it-IT" altLang="it-IT" sz="1200" dirty="0">
                <a:latin typeface="Verdana" panose="020B0604030504040204" pitchFamily="34" charset="0"/>
              </a:rPr>
              <a:t>, </a:t>
            </a:r>
            <a:r>
              <a:rPr lang="it-IT" altLang="it-IT" sz="1200" i="1" dirty="0">
                <a:latin typeface="Verdana" panose="020B0604030504040204" pitchFamily="34" charset="0"/>
              </a:rPr>
              <a:t>Lezioni di diritto processuale generale, diritto processuale del lavoro, diritto delle procedure concorsuali</a:t>
            </a:r>
            <a:r>
              <a:rPr lang="it-IT" altLang="it-IT" sz="1200" dirty="0">
                <a:latin typeface="Verdana" panose="020B0604030504040204" pitchFamily="34" charset="0"/>
              </a:rPr>
              <a:t>, Bologna, 2020, p. 333.</a:t>
            </a:r>
          </a:p>
          <a:p>
            <a:pPr marL="228600" indent="-228600" algn="just" eaLnBrk="1" hangingPunct="1">
              <a:buFont typeface="Wingdings" panose="05000000000000000000" pitchFamily="2" charset="2"/>
              <a:buAutoNum type="arabicParenBoth" startAt="27"/>
              <a:defRPr/>
            </a:pPr>
            <a:r>
              <a:rPr lang="it-IT" altLang="it-IT" sz="1200" cap="small" dirty="0">
                <a:latin typeface="Verdana" panose="020B0604030504040204" pitchFamily="34" charset="0"/>
              </a:rPr>
              <a:t>Trentini C.</a:t>
            </a:r>
            <a:r>
              <a:rPr lang="it-IT" altLang="it-IT" sz="1200" dirty="0">
                <a:latin typeface="Verdana" panose="020B0604030504040204" pitchFamily="34" charset="0"/>
              </a:rPr>
              <a:t>, </a:t>
            </a:r>
            <a:r>
              <a:rPr lang="it-IT" altLang="it-IT" sz="1200" i="1" dirty="0">
                <a:latin typeface="Verdana" panose="020B0604030504040204" pitchFamily="34" charset="0"/>
              </a:rPr>
              <a:t>Le procedure da sovraindebitamento</a:t>
            </a:r>
            <a:r>
              <a:rPr lang="it-IT" altLang="it-IT" sz="1200" dirty="0">
                <a:latin typeface="Verdana" panose="020B0604030504040204" pitchFamily="34" charset="0"/>
              </a:rPr>
              <a:t>, Torino, 2021, p. 105.</a:t>
            </a:r>
          </a:p>
          <a:p>
            <a:pPr marL="228600" indent="-228600" algn="just" eaLnBrk="1" hangingPunct="1">
              <a:buFont typeface="Wingdings" panose="05000000000000000000" pitchFamily="2" charset="2"/>
              <a:buAutoNum type="arabicParenBoth" startAt="27"/>
              <a:defRPr/>
            </a:pPr>
            <a:r>
              <a:rPr lang="it-IT" altLang="it-IT" sz="1200" cap="small" dirty="0">
                <a:latin typeface="Verdana" panose="020B0604030504040204" pitchFamily="34" charset="0"/>
              </a:rPr>
              <a:t>Ferrua P.</a:t>
            </a:r>
            <a:r>
              <a:rPr lang="it-IT" altLang="it-IT" sz="1200" dirty="0">
                <a:latin typeface="Verdana" panose="020B0604030504040204" pitchFamily="34" charset="0"/>
              </a:rPr>
              <a:t>, </a:t>
            </a:r>
            <a:r>
              <a:rPr lang="it-IT" altLang="it-IT" sz="1200" i="1" dirty="0">
                <a:latin typeface="Verdana" panose="020B0604030504040204" pitchFamily="34" charset="0"/>
              </a:rPr>
              <a:t>Il giusto processo</a:t>
            </a:r>
            <a:r>
              <a:rPr lang="it-IT" altLang="it-IT" sz="1200" dirty="0">
                <a:latin typeface="Verdana" panose="020B0604030504040204" pitchFamily="34" charset="0"/>
              </a:rPr>
              <a:t>, Bologna, 2012, p. 59-63.</a:t>
            </a:r>
          </a:p>
          <a:p>
            <a:pPr marL="228600" indent="-228600" algn="just" eaLnBrk="1" hangingPunct="1">
              <a:buFont typeface="Wingdings" panose="05000000000000000000" pitchFamily="2" charset="2"/>
              <a:buAutoNum type="arabicParenBoth" startAt="27"/>
              <a:defRPr/>
            </a:pPr>
            <a:r>
              <a:rPr lang="it-IT" altLang="it-IT" sz="1200" cap="small" dirty="0">
                <a:solidFill>
                  <a:srgbClr val="000000"/>
                </a:solidFill>
                <a:latin typeface="Verdana" panose="020B0604030504040204" pitchFamily="34" charset="0"/>
              </a:rPr>
              <a:t>Ferrua P.</a:t>
            </a:r>
            <a:r>
              <a:rPr lang="it-IT" altLang="it-IT" sz="1200" dirty="0">
                <a:solidFill>
                  <a:srgbClr val="000000"/>
                </a:solidFill>
                <a:latin typeface="Verdana" panose="020B0604030504040204" pitchFamily="34" charset="0"/>
              </a:rPr>
              <a:t>, </a:t>
            </a:r>
            <a:r>
              <a:rPr lang="it-IT" altLang="it-IT" sz="1200" i="1" dirty="0">
                <a:solidFill>
                  <a:srgbClr val="000000"/>
                </a:solidFill>
                <a:latin typeface="Verdana" panose="020B0604030504040204" pitchFamily="34" charset="0"/>
              </a:rPr>
              <a:t>Il giusto processo</a:t>
            </a:r>
            <a:r>
              <a:rPr lang="it-IT" altLang="it-IT" sz="1200" dirty="0">
                <a:solidFill>
                  <a:srgbClr val="000000"/>
                </a:solidFill>
                <a:latin typeface="Verdana" panose="020B0604030504040204" pitchFamily="34" charset="0"/>
              </a:rPr>
              <a:t>, cit., p. </a:t>
            </a:r>
            <a:r>
              <a:rPr lang="it-IT" altLang="it-IT" sz="1200" dirty="0">
                <a:latin typeface="Verdana" panose="020B0604030504040204" pitchFamily="34" charset="0"/>
              </a:rPr>
              <a:t>60.</a:t>
            </a:r>
          </a:p>
          <a:p>
            <a:pPr marL="228600" indent="-228600" algn="just" eaLnBrk="1" hangingPunct="1">
              <a:buFont typeface="Wingdings" panose="05000000000000000000" pitchFamily="2" charset="2"/>
              <a:buAutoNum type="arabicParenBoth" startAt="27"/>
              <a:defRPr/>
            </a:pPr>
            <a:r>
              <a:rPr lang="it-IT" altLang="it-IT" sz="1200" cap="small" dirty="0">
                <a:solidFill>
                  <a:srgbClr val="000000"/>
                </a:solidFill>
                <a:latin typeface="Verdana" panose="020B0604030504040204" pitchFamily="34" charset="0"/>
              </a:rPr>
              <a:t>Brunelli B.</a:t>
            </a:r>
            <a:r>
              <a:rPr lang="it-IT" altLang="it-IT" sz="1200" dirty="0">
                <a:solidFill>
                  <a:srgbClr val="000000"/>
                </a:solidFill>
                <a:latin typeface="Verdana" panose="020B0604030504040204" pitchFamily="34" charset="0"/>
              </a:rPr>
              <a:t>, </a:t>
            </a:r>
            <a:r>
              <a:rPr lang="it-IT" altLang="it-IT" sz="1200" i="1" dirty="0">
                <a:solidFill>
                  <a:srgbClr val="000000"/>
                </a:solidFill>
                <a:latin typeface="Verdana" panose="020B0604030504040204" pitchFamily="34" charset="0"/>
              </a:rPr>
              <a:t>op. cit.</a:t>
            </a:r>
            <a:r>
              <a:rPr lang="it-IT" altLang="it-IT" sz="1200" dirty="0">
                <a:solidFill>
                  <a:srgbClr val="000000"/>
                </a:solidFill>
                <a:latin typeface="Verdana" panose="020B0604030504040204" pitchFamily="34" charset="0"/>
              </a:rPr>
              <a:t>, p. 66</a:t>
            </a:r>
            <a:r>
              <a:rPr lang="it-IT" altLang="it-IT" sz="1200" dirty="0">
                <a:latin typeface="Verdana" panose="020B0604030504040204" pitchFamily="34" charset="0"/>
              </a:rPr>
              <a:t>.</a:t>
            </a:r>
          </a:p>
          <a:p>
            <a:pPr marL="228600" indent="-228600" algn="just" eaLnBrk="1" hangingPunct="1">
              <a:buFont typeface="Wingdings" panose="05000000000000000000" pitchFamily="2" charset="2"/>
              <a:buAutoNum type="arabicParenBoth" startAt="27"/>
              <a:defRPr/>
            </a:pPr>
            <a:r>
              <a:rPr lang="it-IT" altLang="it-IT" sz="1200" cap="small" dirty="0">
                <a:latin typeface="Verdana" panose="020B0604030504040204" pitchFamily="34" charset="0"/>
              </a:rPr>
              <a:t>Fabio Cesare</a:t>
            </a:r>
            <a:r>
              <a:rPr lang="it-IT" altLang="it-IT" sz="1200" dirty="0">
                <a:latin typeface="Verdana" panose="020B0604030504040204" pitchFamily="34" charset="0"/>
              </a:rPr>
              <a:t>, </a:t>
            </a:r>
            <a:r>
              <a:rPr lang="it-IT" altLang="it-IT" sz="1200" i="1" dirty="0">
                <a:latin typeface="Verdana" panose="020B0604030504040204" pitchFamily="34" charset="0"/>
              </a:rPr>
              <a:t>Sovraindebitamento: liquidazione del patrimonio</a:t>
            </a:r>
            <a:r>
              <a:rPr lang="it-IT" altLang="it-IT" sz="1200" dirty="0">
                <a:latin typeface="Verdana" panose="020B0604030504040204" pitchFamily="34" charset="0"/>
              </a:rPr>
              <a:t>, in il</a:t>
            </a:r>
            <a:r>
              <a:rPr lang="it-IT" altLang="it-IT" sz="1200" i="1" dirty="0">
                <a:latin typeface="Verdana" panose="020B0604030504040204" pitchFamily="34" charset="0"/>
              </a:rPr>
              <a:t>Fallimentarista.it</a:t>
            </a:r>
            <a:r>
              <a:rPr lang="it-IT" altLang="it-IT" sz="1200" dirty="0">
                <a:latin typeface="Verdana" panose="020B0604030504040204" pitchFamily="34" charset="0"/>
              </a:rPr>
              <a:t>, 19 maggio 2020, § 2. </a:t>
            </a: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a:p>
            <a:pPr marL="228600" indent="-228600" algn="just" eaLnBrk="1" hangingPunct="1">
              <a:buFont typeface="Wingdings" panose="05000000000000000000" pitchFamily="2" charset="2"/>
              <a:buAutoNum type="arabicParenBoth" startAt="27"/>
              <a:defRPr/>
            </a:pPr>
            <a:endParaRPr lang="it-IT" altLang="it-IT" sz="12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6FD4D522-27C7-48F5-BBC6-24B5F26A7F1C}"/>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78254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15CCB23-9C2E-4D46-8A18-2781248FA4D6}"/>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Come scrivere l’introduzione</a:t>
            </a:r>
          </a:p>
        </p:txBody>
      </p:sp>
      <p:sp>
        <p:nvSpPr>
          <p:cNvPr id="31747" name="Rectangle 3">
            <a:extLst>
              <a:ext uri="{FF2B5EF4-FFF2-40B4-BE49-F238E27FC236}">
                <a16:creationId xmlns:a16="http://schemas.microsoft.com/office/drawing/2014/main" id="{2D058942-B4BE-4897-8A03-9A7944AB1A59}"/>
              </a:ext>
            </a:extLst>
          </p:cNvPr>
          <p:cNvSpPr>
            <a:spLocks noGrp="1" noChangeArrowheads="1"/>
          </p:cNvSpPr>
          <p:nvPr>
            <p:ph type="body" idx="1"/>
          </p:nvPr>
        </p:nvSpPr>
        <p:spPr>
          <a:xfrm>
            <a:off x="533400" y="2057400"/>
            <a:ext cx="8421688" cy="4075113"/>
          </a:xfrm>
        </p:spPr>
        <p:txBody>
          <a:bodyPr/>
          <a:lstStyle/>
          <a:p>
            <a:pPr algn="just" eaLnBrk="1" hangingPunct="1"/>
            <a:r>
              <a:rPr lang="it-IT" altLang="it-IT" sz="1600" dirty="0">
                <a:latin typeface="Verdana" panose="020B0604030504040204" pitchFamily="34" charset="0"/>
              </a:rPr>
              <a:t>Introdurre l’argomento della ricerca, cercando di fare emergere perché è rilevante (1-2frasi).</a:t>
            </a:r>
          </a:p>
          <a:p>
            <a:pPr algn="just" eaLnBrk="1" hangingPunct="1"/>
            <a:r>
              <a:rPr lang="it-IT" altLang="it-IT" sz="1600" dirty="0">
                <a:latin typeface="Verdana" panose="020B0604030504040204" pitchFamily="34" charset="0"/>
              </a:rPr>
              <a:t>Richiamare brevemente il dibattito presente in dottrina e giurisprudenza.</a:t>
            </a:r>
          </a:p>
          <a:p>
            <a:pPr algn="just" eaLnBrk="1" hangingPunct="1"/>
            <a:r>
              <a:rPr lang="it-IT" altLang="it-IT" sz="1600" dirty="0">
                <a:latin typeface="Verdana" panose="020B0604030504040204" pitchFamily="34" charset="0"/>
              </a:rPr>
              <a:t>Individuare una “nicchia”, una lacuna da colmare o uno spazio per ulteriori approfondimenti.</a:t>
            </a:r>
          </a:p>
          <a:p>
            <a:pPr algn="just" eaLnBrk="1" hangingPunct="1"/>
            <a:r>
              <a:rPr lang="it-IT" altLang="it-IT" sz="1600" dirty="0">
                <a:latin typeface="Verdana" panose="020B0604030504040204" pitchFamily="34" charset="0"/>
              </a:rPr>
              <a:t>Occupare la nicchia: spiegare cosa si propone di fare la vostra ricerca, a quale domanda o esigenza vuole rispondere</a:t>
            </a:r>
          </a:p>
          <a:p>
            <a:pPr algn="just" eaLnBrk="1" hangingPunct="1"/>
            <a:r>
              <a:rPr lang="it-IT" altLang="it-IT" sz="1600" dirty="0">
                <a:latin typeface="Verdana" panose="020B0604030504040204" pitchFamily="34" charset="0"/>
              </a:rPr>
              <a:t>Descrivere sinteticamente contenuto e articolazione della tesi (verbi al futuro).</a:t>
            </a:r>
          </a:p>
          <a:p>
            <a:pPr algn="just" eaLnBrk="1" hangingPunct="1"/>
            <a:r>
              <a:rPr lang="it-IT" altLang="it-IT" sz="1600" dirty="0">
                <a:latin typeface="Verdana" panose="020B0604030504040204" pitchFamily="34" charset="0"/>
              </a:rPr>
              <a:t>N.B.: l’introduzione si abbozza all’inizio (per aver chiaro il percorso e non perdere di vista lo schema che vi siete prefissati), ma si perfeziona e completa al termine del lavoro.</a:t>
            </a:r>
          </a:p>
          <a:p>
            <a:pPr algn="just" eaLnBrk="1" hangingPunct="1"/>
            <a:r>
              <a:rPr lang="it-IT" altLang="it-IT" sz="1600" dirty="0">
                <a:latin typeface="Verdana" panose="020B0604030504040204" pitchFamily="34" charset="0"/>
              </a:rPr>
              <a:t>Dimensione: 2-4 pagine circa.</a:t>
            </a:r>
          </a:p>
        </p:txBody>
      </p:sp>
      <p:sp>
        <p:nvSpPr>
          <p:cNvPr id="2" name="Segnaposto piè di pagina 1">
            <a:extLst>
              <a:ext uri="{FF2B5EF4-FFF2-40B4-BE49-F238E27FC236}">
                <a16:creationId xmlns:a16="http://schemas.microsoft.com/office/drawing/2014/main" id="{11FC4860-F168-44EF-9CA9-75AB55553947}"/>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7D0B3EC-88DB-4957-B84B-04389EE178E7}"/>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Come scrivere le conclusioni</a:t>
            </a:r>
          </a:p>
        </p:txBody>
      </p:sp>
      <p:sp>
        <p:nvSpPr>
          <p:cNvPr id="13315" name="Rectangle 3">
            <a:extLst>
              <a:ext uri="{FF2B5EF4-FFF2-40B4-BE49-F238E27FC236}">
                <a16:creationId xmlns:a16="http://schemas.microsoft.com/office/drawing/2014/main" id="{31C03309-7BF0-4251-B66F-FB447664DD19}"/>
              </a:ext>
            </a:extLst>
          </p:cNvPr>
          <p:cNvSpPr>
            <a:spLocks noGrp="1" noChangeArrowheads="1"/>
          </p:cNvSpPr>
          <p:nvPr>
            <p:ph type="body" idx="1"/>
          </p:nvPr>
        </p:nvSpPr>
        <p:spPr>
          <a:xfrm>
            <a:off x="533400" y="2057400"/>
            <a:ext cx="8421688" cy="4075113"/>
          </a:xfrm>
        </p:spPr>
        <p:txBody>
          <a:bodyPr/>
          <a:lstStyle/>
          <a:p>
            <a:pPr marL="0" indent="0" algn="just" eaLnBrk="1" hangingPunct="1">
              <a:buFont typeface="Wingdings" panose="05000000000000000000" pitchFamily="2" charset="2"/>
              <a:buNone/>
              <a:defRPr/>
            </a:pPr>
            <a:endParaRPr lang="it-IT" altLang="it-IT" sz="2000" dirty="0">
              <a:latin typeface="Verdana" panose="020B0604030504040204" pitchFamily="34" charset="0"/>
            </a:endParaRPr>
          </a:p>
          <a:p>
            <a:pPr algn="just" eaLnBrk="1" hangingPunct="1">
              <a:defRPr/>
            </a:pPr>
            <a:r>
              <a:rPr lang="it-IT" altLang="it-IT" sz="2000" dirty="0">
                <a:latin typeface="Verdana" panose="020B0604030504040204" pitchFamily="34" charset="0"/>
              </a:rPr>
              <a:t>Rispecchiare l’introduzione: ciò che era prospettato nell’introduzione deve essere ripreso nelle conclusioni.</a:t>
            </a:r>
          </a:p>
          <a:p>
            <a:pPr algn="just" eaLnBrk="1" hangingPunct="1">
              <a:defRPr/>
            </a:pPr>
            <a:r>
              <a:rPr lang="it-IT" altLang="it-IT" sz="2000" dirty="0">
                <a:latin typeface="Verdana" panose="020B0604030504040204" pitchFamily="34" charset="0"/>
              </a:rPr>
              <a:t>Riassumere i principali risultati raggiunti, la tesi sostenuta o le argomentazioni portate (e dunque i verbi sono di norma al passato).</a:t>
            </a:r>
          </a:p>
          <a:p>
            <a:pPr algn="just" eaLnBrk="1" hangingPunct="1">
              <a:defRPr/>
            </a:pPr>
            <a:r>
              <a:rPr lang="it-IT" altLang="it-IT" sz="2000" dirty="0">
                <a:latin typeface="Verdana" panose="020B0604030504040204" pitchFamily="34" charset="0"/>
              </a:rPr>
              <a:t>Segnalare i limiti della tesi e suggerire eventuali nuovi spunti di ricerca e nuove domande da approfondire in futuro.</a:t>
            </a:r>
          </a:p>
          <a:p>
            <a:pPr algn="just" eaLnBrk="1" hangingPunct="1">
              <a:defRPr/>
            </a:pPr>
            <a:r>
              <a:rPr lang="it-IT" altLang="it-IT" sz="2000" dirty="0">
                <a:latin typeface="Verdana" panose="020B0604030504040204" pitchFamily="34" charset="0"/>
              </a:rPr>
              <a:t>Cosa NON si deve mettere nelle conclusioni: risultati o informazioni non illustrate nella tesi.</a:t>
            </a:r>
          </a:p>
        </p:txBody>
      </p:sp>
      <p:sp>
        <p:nvSpPr>
          <p:cNvPr id="2" name="Segnaposto piè di pagina 1">
            <a:extLst>
              <a:ext uri="{FF2B5EF4-FFF2-40B4-BE49-F238E27FC236}">
                <a16:creationId xmlns:a16="http://schemas.microsoft.com/office/drawing/2014/main" id="{00716035-612E-4394-A418-DAE9B84A3B60}"/>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86E206E-3E69-42AB-BD44-0AAFFBFA4FF8}"/>
              </a:ext>
            </a:extLst>
          </p:cNvPr>
          <p:cNvSpPr>
            <a:spLocks noGrp="1" noChangeArrowheads="1"/>
          </p:cNvSpPr>
          <p:nvPr>
            <p:ph type="title"/>
          </p:nvPr>
        </p:nvSpPr>
        <p:spPr>
          <a:xfrm>
            <a:off x="1331913" y="404813"/>
            <a:ext cx="7793037" cy="1143000"/>
          </a:xfrm>
        </p:spPr>
        <p:txBody>
          <a:bodyPr/>
          <a:lstStyle/>
          <a:p>
            <a:pPr algn="ctr" eaLnBrk="1" hangingPunct="1"/>
            <a:r>
              <a:rPr lang="it-IT" altLang="it-IT" sz="2800">
                <a:latin typeface="Verdana" panose="020B0604030504040204" pitchFamily="34" charset="0"/>
              </a:rPr>
              <a:t>Errori da evitare: 1 plagio</a:t>
            </a:r>
            <a:br>
              <a:rPr lang="it-IT" altLang="it-IT" sz="2800">
                <a:latin typeface="Verdana" panose="020B0604030504040204" pitchFamily="34" charset="0"/>
              </a:rPr>
            </a:br>
            <a:endParaRPr lang="it-IT" altLang="it-IT" sz="2800" b="1" i="1">
              <a:latin typeface="Verdana" panose="020B0604030504040204" pitchFamily="34" charset="0"/>
            </a:endParaRPr>
          </a:p>
        </p:txBody>
      </p:sp>
      <p:sp>
        <p:nvSpPr>
          <p:cNvPr id="16386" name="Rectangle 3">
            <a:extLst>
              <a:ext uri="{FF2B5EF4-FFF2-40B4-BE49-F238E27FC236}">
                <a16:creationId xmlns:a16="http://schemas.microsoft.com/office/drawing/2014/main" id="{58DD41CE-8A59-4345-AD83-9289B21A54B9}"/>
              </a:ext>
            </a:extLst>
          </p:cNvPr>
          <p:cNvSpPr>
            <a:spLocks noGrp="1" noChangeArrowheads="1"/>
          </p:cNvSpPr>
          <p:nvPr>
            <p:ph type="body" idx="1"/>
          </p:nvPr>
        </p:nvSpPr>
        <p:spPr>
          <a:xfrm>
            <a:off x="284163" y="2314575"/>
            <a:ext cx="8575675" cy="4114800"/>
          </a:xfrm>
        </p:spPr>
        <p:txBody>
          <a:bodyPr/>
          <a:lstStyle/>
          <a:p>
            <a:pPr marL="0" indent="0" algn="just" eaLnBrk="1" hangingPunct="1">
              <a:buFont typeface="Wingdings" panose="05000000000000000000" pitchFamily="2" charset="2"/>
              <a:buNone/>
              <a:defRPr/>
            </a:pPr>
            <a:endParaRPr lang="it-IT" altLang="it-IT" sz="2000" dirty="0">
              <a:latin typeface="Verdana" panose="020B0604030504040204" pitchFamily="34" charset="0"/>
            </a:endParaRPr>
          </a:p>
          <a:p>
            <a:pPr algn="just" eaLnBrk="1" hangingPunct="1">
              <a:defRPr/>
            </a:pPr>
            <a:r>
              <a:rPr lang="it-IT" altLang="it-IT" sz="2000" dirty="0">
                <a:latin typeface="Verdana" panose="020B0604030504040204" pitchFamily="34" charset="0"/>
              </a:rPr>
              <a:t>Copiare le citazioni (cioè le frasi di un autore) senza virgolettarle ed inserirle nelle note a piè di pagina: questo è un plagio ed è perseguibile penalmente. </a:t>
            </a:r>
          </a:p>
          <a:p>
            <a:pPr algn="just" eaLnBrk="1" hangingPunct="1">
              <a:defRPr/>
            </a:pPr>
            <a:r>
              <a:rPr lang="it-IT" altLang="it-IT" sz="2000" dirty="0">
                <a:latin typeface="Verdana" panose="020B0604030504040204" pitchFamily="34" charset="0"/>
              </a:rPr>
              <a:t>È bene sapere che il plagio costituisce una grave violazione del rapporto di fiducia tra laureando/a e docente (che in genere si accorge della vostra “appropriazione indebita”) ed è passibile di provvedimenti legali e disciplinari, tra cui l’esclusione dalla discussione della tesi.</a:t>
            </a:r>
          </a:p>
          <a:p>
            <a:pPr algn="just" eaLnBrk="1" hangingPunct="1">
              <a:defRPr/>
            </a:pPr>
            <a:r>
              <a:rPr lang="it-IT" altLang="it-IT" sz="2000" dirty="0">
                <a:latin typeface="Verdana" panose="020B0604030504040204" pitchFamily="34" charset="0"/>
              </a:rPr>
              <a:t>Pertanto, di ogni affermazione attribuibile a un autore specifico, va sempre citata la fonte, in una nota.</a:t>
            </a:r>
          </a:p>
        </p:txBody>
      </p:sp>
      <p:sp>
        <p:nvSpPr>
          <p:cNvPr id="2" name="Segnaposto piè di pagina 1">
            <a:extLst>
              <a:ext uri="{FF2B5EF4-FFF2-40B4-BE49-F238E27FC236}">
                <a16:creationId xmlns:a16="http://schemas.microsoft.com/office/drawing/2014/main" id="{E80D6608-7D02-428F-833E-FF14F49B2261}"/>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FBAA19A-093B-4297-B689-EE477C2F9559}"/>
              </a:ext>
            </a:extLst>
          </p:cNvPr>
          <p:cNvSpPr>
            <a:spLocks noGrp="1" noChangeArrowheads="1"/>
          </p:cNvSpPr>
          <p:nvPr>
            <p:ph type="title"/>
          </p:nvPr>
        </p:nvSpPr>
        <p:spPr/>
        <p:txBody>
          <a:bodyPr/>
          <a:lstStyle/>
          <a:p>
            <a:pPr eaLnBrk="1" hangingPunct="1"/>
            <a:r>
              <a:rPr lang="it-IT" altLang="it-IT" sz="4000"/>
              <a:t>Errori da evitare: 2 punteggiatura</a:t>
            </a:r>
          </a:p>
        </p:txBody>
      </p:sp>
      <p:sp>
        <p:nvSpPr>
          <p:cNvPr id="37891" name="Rectangle 3">
            <a:extLst>
              <a:ext uri="{FF2B5EF4-FFF2-40B4-BE49-F238E27FC236}">
                <a16:creationId xmlns:a16="http://schemas.microsoft.com/office/drawing/2014/main" id="{34A156EF-3446-41F0-8D54-C1E5BA090C11}"/>
              </a:ext>
            </a:extLst>
          </p:cNvPr>
          <p:cNvSpPr>
            <a:spLocks noGrp="1" noChangeArrowheads="1"/>
          </p:cNvSpPr>
          <p:nvPr>
            <p:ph type="body" idx="1"/>
          </p:nvPr>
        </p:nvSpPr>
        <p:spPr>
          <a:xfrm>
            <a:off x="457200" y="2017713"/>
            <a:ext cx="8497888" cy="4114800"/>
          </a:xfrm>
        </p:spPr>
        <p:txBody>
          <a:bodyPr/>
          <a:lstStyle/>
          <a:p>
            <a:pPr algn="just" eaLnBrk="1" hangingPunct="1">
              <a:lnSpc>
                <a:spcPct val="90000"/>
              </a:lnSpc>
            </a:pPr>
            <a:r>
              <a:rPr lang="it-IT" altLang="it-IT" sz="2000">
                <a:latin typeface="Verdana" panose="020B0604030504040204" pitchFamily="34" charset="0"/>
              </a:rPr>
              <a:t>Non si va a capo ad ogni frase e non si scrive tutto di seguito senza mai andare a capo. </a:t>
            </a:r>
          </a:p>
          <a:p>
            <a:pPr algn="just" eaLnBrk="1" hangingPunct="1">
              <a:lnSpc>
                <a:spcPct val="90000"/>
              </a:lnSpc>
            </a:pPr>
            <a:r>
              <a:rPr lang="it-IT" altLang="it-IT" sz="2000">
                <a:latin typeface="Verdana" panose="020B0604030504040204" pitchFamily="34" charset="0"/>
              </a:rPr>
              <a:t>Virgole, punti, punti e virgola e due punti, servono a dar struttura e senso alle frasi.</a:t>
            </a:r>
          </a:p>
          <a:p>
            <a:pPr algn="just" eaLnBrk="1" hangingPunct="1">
              <a:lnSpc>
                <a:spcPct val="90000"/>
              </a:lnSpc>
            </a:pPr>
            <a:r>
              <a:rPr lang="it-IT" altLang="it-IT" sz="2000">
                <a:latin typeface="Verdana" panose="020B0604030504040204" pitchFamily="34" charset="0"/>
              </a:rPr>
              <a:t>Rispettate gli spazi fra la punteggiatura: dopo i segni di punteggiatura (. , : ; ? ! ecc.), comprese le parentesi chiuse, ricordate sempre di lasciare uno spazio vuoto. </a:t>
            </a:r>
          </a:p>
          <a:p>
            <a:pPr algn="just" eaLnBrk="1" hangingPunct="1">
              <a:lnSpc>
                <a:spcPct val="90000"/>
              </a:lnSpc>
            </a:pPr>
            <a:r>
              <a:rPr lang="it-IT" altLang="it-IT" sz="2000">
                <a:latin typeface="Verdana" panose="020B0604030504040204" pitchFamily="34" charset="0"/>
              </a:rPr>
              <a:t>Invece, le parentesi aperte e le virgolette si comportano al contrario: non devono mai essere seguite da uno spazio, ma sempre precedute.</a:t>
            </a:r>
            <a:endParaRPr lang="it-IT" altLang="it-IT" sz="2400">
              <a:latin typeface="Verdana" panose="020B0604030504040204" pitchFamily="34" charset="0"/>
            </a:endParaRPr>
          </a:p>
        </p:txBody>
      </p:sp>
      <p:sp>
        <p:nvSpPr>
          <p:cNvPr id="2" name="Segnaposto piè di pagina 1">
            <a:extLst>
              <a:ext uri="{FF2B5EF4-FFF2-40B4-BE49-F238E27FC236}">
                <a16:creationId xmlns:a16="http://schemas.microsoft.com/office/drawing/2014/main" id="{BD1BAC13-0965-45F7-AA6D-B717B9F7DCED}"/>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205B043-0C2F-45A4-85B9-2BD08C07118C}"/>
              </a:ext>
            </a:extLst>
          </p:cNvPr>
          <p:cNvSpPr>
            <a:spLocks noGrp="1" noChangeArrowheads="1"/>
          </p:cNvSpPr>
          <p:nvPr>
            <p:ph type="title"/>
          </p:nvPr>
        </p:nvSpPr>
        <p:spPr/>
        <p:txBody>
          <a:bodyPr/>
          <a:lstStyle/>
          <a:p>
            <a:pPr eaLnBrk="1" hangingPunct="1"/>
            <a:r>
              <a:rPr lang="it-IT" altLang="it-IT" sz="4000"/>
              <a:t>Errori da evitare: 3 lessico</a:t>
            </a:r>
          </a:p>
        </p:txBody>
      </p:sp>
      <p:sp>
        <p:nvSpPr>
          <p:cNvPr id="39939" name="Rectangle 3">
            <a:extLst>
              <a:ext uri="{FF2B5EF4-FFF2-40B4-BE49-F238E27FC236}">
                <a16:creationId xmlns:a16="http://schemas.microsoft.com/office/drawing/2014/main" id="{944F5CF4-FD6F-4169-AA6D-1CA92E457258}"/>
              </a:ext>
            </a:extLst>
          </p:cNvPr>
          <p:cNvSpPr>
            <a:spLocks noGrp="1" noChangeArrowheads="1"/>
          </p:cNvSpPr>
          <p:nvPr>
            <p:ph type="body" idx="1"/>
          </p:nvPr>
        </p:nvSpPr>
        <p:spPr>
          <a:xfrm>
            <a:off x="457200" y="2017713"/>
            <a:ext cx="8497888" cy="4114800"/>
          </a:xfrm>
        </p:spPr>
        <p:txBody>
          <a:bodyPr/>
          <a:lstStyle/>
          <a:p>
            <a:pPr algn="just" eaLnBrk="1" hangingPunct="1">
              <a:lnSpc>
                <a:spcPct val="90000"/>
              </a:lnSpc>
            </a:pPr>
            <a:r>
              <a:rPr lang="it-IT" altLang="it-IT" sz="2000" dirty="0">
                <a:latin typeface="Verdana" panose="020B0604030504040204" pitchFamily="34" charset="0"/>
              </a:rPr>
              <a:t>Siate accurati sul piano lessicale, evitando ripetizioni, frasi ad effetto, espressioni che possono essere impiegate nel linguaggio comune – soprattutto in forma orale – ma non nella forma scritta.</a:t>
            </a:r>
          </a:p>
          <a:p>
            <a:pPr algn="just" eaLnBrk="1" hangingPunct="1">
              <a:lnSpc>
                <a:spcPct val="90000"/>
              </a:lnSpc>
            </a:pPr>
            <a:r>
              <a:rPr lang="it-IT" altLang="it-IT" sz="2000" dirty="0">
                <a:latin typeface="Verdana" panose="020B0604030504040204" pitchFamily="34" charset="0"/>
              </a:rPr>
              <a:t>Siate corretti sul piano grammaticale. </a:t>
            </a:r>
          </a:p>
          <a:p>
            <a:pPr algn="just" eaLnBrk="1" hangingPunct="1">
              <a:lnSpc>
                <a:spcPct val="90000"/>
              </a:lnSpc>
            </a:pPr>
            <a:r>
              <a:rPr lang="it-IT" altLang="it-IT" sz="2000" dirty="0">
                <a:latin typeface="Verdana" panose="020B0604030504040204" pitchFamily="34" charset="0"/>
              </a:rPr>
              <a:t>In particolare, fate attenzione alle forme plurali/singolari</a:t>
            </a:r>
          </a:p>
          <a:p>
            <a:pPr algn="just" eaLnBrk="1" hangingPunct="1">
              <a:lnSpc>
                <a:spcPct val="90000"/>
              </a:lnSpc>
            </a:pPr>
            <a:r>
              <a:rPr lang="it-IT" altLang="it-IT" sz="2000" dirty="0">
                <a:latin typeface="Verdana" panose="020B0604030504040204" pitchFamily="34" charset="0"/>
              </a:rPr>
              <a:t>Errore ricorrente: “il 30% delle famiglie </a:t>
            </a:r>
            <a:r>
              <a:rPr lang="it-IT" altLang="it-IT" sz="2000" u="sng" dirty="0">
                <a:latin typeface="Verdana" panose="020B0604030504040204" pitchFamily="34" charset="0"/>
              </a:rPr>
              <a:t>vive</a:t>
            </a:r>
            <a:r>
              <a:rPr lang="it-IT" altLang="it-IT" sz="2000" dirty="0">
                <a:latin typeface="Verdana" panose="020B0604030504040204" pitchFamily="34" charset="0"/>
              </a:rPr>
              <a:t> sotto la soglia di povertà” non “il 30% delle famiglie vivono sotto la soglia di povertà”.</a:t>
            </a:r>
          </a:p>
          <a:p>
            <a:pPr algn="just" eaLnBrk="1" hangingPunct="1">
              <a:lnSpc>
                <a:spcPct val="90000"/>
              </a:lnSpc>
            </a:pPr>
            <a:r>
              <a:rPr lang="it-IT" altLang="it-IT" sz="2000" dirty="0">
                <a:latin typeface="Verdana" panose="020B0604030504040204" pitchFamily="34" charset="0"/>
              </a:rPr>
              <a:t>Rileggete sempre quello che state scrivendo ed usate i sinonimi.</a:t>
            </a:r>
          </a:p>
          <a:p>
            <a:pPr algn="just" eaLnBrk="1" hangingPunct="1">
              <a:lnSpc>
                <a:spcPct val="90000"/>
              </a:lnSpc>
            </a:pPr>
            <a:r>
              <a:rPr lang="it-IT" altLang="it-IT" sz="2000" dirty="0">
                <a:latin typeface="Verdana" panose="020B0604030504040204" pitchFamily="34" charset="0"/>
              </a:rPr>
              <a:t>Tutte le parole in lingua straniera – latino compreso – vanno scritte in </a:t>
            </a:r>
            <a:r>
              <a:rPr lang="it-IT" altLang="it-IT" sz="2000" i="1" dirty="0">
                <a:latin typeface="Verdana" panose="020B0604030504040204" pitchFamily="34" charset="0"/>
              </a:rPr>
              <a:t>corsivo</a:t>
            </a:r>
            <a:r>
              <a:rPr lang="it-IT" altLang="it-IT" sz="2000" dirty="0">
                <a:latin typeface="Verdana" panose="020B0604030504040204" pitchFamily="34" charset="0"/>
              </a:rPr>
              <a:t>. </a:t>
            </a:r>
          </a:p>
        </p:txBody>
      </p:sp>
      <p:sp>
        <p:nvSpPr>
          <p:cNvPr id="2" name="Segnaposto piè di pagina 1">
            <a:extLst>
              <a:ext uri="{FF2B5EF4-FFF2-40B4-BE49-F238E27FC236}">
                <a16:creationId xmlns:a16="http://schemas.microsoft.com/office/drawing/2014/main" id="{97EC6EC7-FC82-4CDE-805F-640191FD70DE}"/>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8A9B4E8-F948-40A9-BC8C-0FF4469A7ECF}"/>
              </a:ext>
            </a:extLst>
          </p:cNvPr>
          <p:cNvSpPr>
            <a:spLocks noGrp="1" noChangeArrowheads="1"/>
          </p:cNvSpPr>
          <p:nvPr>
            <p:ph type="title"/>
          </p:nvPr>
        </p:nvSpPr>
        <p:spPr/>
        <p:txBody>
          <a:bodyPr/>
          <a:lstStyle/>
          <a:p>
            <a:pPr eaLnBrk="1" hangingPunct="1"/>
            <a:r>
              <a:rPr lang="it-IT" altLang="it-IT" sz="4000"/>
              <a:t>Errori da evitare: 4 verbi</a:t>
            </a:r>
          </a:p>
        </p:txBody>
      </p:sp>
      <p:sp>
        <p:nvSpPr>
          <p:cNvPr id="41987" name="Rectangle 3">
            <a:extLst>
              <a:ext uri="{FF2B5EF4-FFF2-40B4-BE49-F238E27FC236}">
                <a16:creationId xmlns:a16="http://schemas.microsoft.com/office/drawing/2014/main" id="{F9089222-5578-4D02-B929-B03860497DB4}"/>
              </a:ext>
            </a:extLst>
          </p:cNvPr>
          <p:cNvSpPr>
            <a:spLocks noGrp="1" noChangeArrowheads="1"/>
          </p:cNvSpPr>
          <p:nvPr>
            <p:ph type="body" idx="1"/>
          </p:nvPr>
        </p:nvSpPr>
        <p:spPr>
          <a:xfrm>
            <a:off x="457200" y="2017713"/>
            <a:ext cx="8497888" cy="4114800"/>
          </a:xfrm>
        </p:spPr>
        <p:txBody>
          <a:bodyPr/>
          <a:lstStyle/>
          <a:p>
            <a:pPr algn="just" eaLnBrk="1" hangingPunct="1">
              <a:lnSpc>
                <a:spcPct val="90000"/>
              </a:lnSpc>
            </a:pPr>
            <a:endParaRPr lang="it-IT" altLang="it-IT" sz="2400" dirty="0">
              <a:latin typeface="Verdana" panose="020B0604030504040204" pitchFamily="34" charset="0"/>
            </a:endParaRPr>
          </a:p>
          <a:p>
            <a:pPr algn="just" eaLnBrk="1" hangingPunct="1">
              <a:lnSpc>
                <a:spcPct val="90000"/>
              </a:lnSpc>
            </a:pPr>
            <a:endParaRPr lang="it-IT" altLang="it-IT" sz="2400" dirty="0">
              <a:latin typeface="Verdana" panose="020B0604030504040204" pitchFamily="34" charset="0"/>
            </a:endParaRPr>
          </a:p>
          <a:p>
            <a:pPr algn="just" eaLnBrk="1" hangingPunct="1">
              <a:lnSpc>
                <a:spcPct val="90000"/>
              </a:lnSpc>
            </a:pPr>
            <a:r>
              <a:rPr lang="it-IT" altLang="it-IT" sz="2400" dirty="0">
                <a:latin typeface="Verdana" panose="020B0604030504040204" pitchFamily="34" charset="0"/>
              </a:rPr>
              <a:t>Non coniugate in maniera errata i verbi. </a:t>
            </a:r>
          </a:p>
          <a:p>
            <a:pPr algn="just" eaLnBrk="1" hangingPunct="1">
              <a:lnSpc>
                <a:spcPct val="90000"/>
              </a:lnSpc>
            </a:pPr>
            <a:r>
              <a:rPr lang="it-IT" altLang="it-IT" sz="2400" dirty="0">
                <a:latin typeface="Verdana" panose="020B0604030504040204" pitchFamily="34" charset="0"/>
              </a:rPr>
              <a:t>Non usate presente, passato remoto e futuro nella stessa pagina o peggio nella stessa frase.</a:t>
            </a:r>
          </a:p>
          <a:p>
            <a:pPr algn="just" eaLnBrk="1" hangingPunct="1">
              <a:lnSpc>
                <a:spcPct val="90000"/>
              </a:lnSpc>
            </a:pPr>
            <a:r>
              <a:rPr lang="it-IT" altLang="it-IT" sz="2400" dirty="0">
                <a:latin typeface="Verdana" panose="020B0604030504040204" pitchFamily="34" charset="0"/>
              </a:rPr>
              <a:t>Se si sta parlando di una norma non più in vigore, non usate il presente, ma l’imperfetto.</a:t>
            </a:r>
          </a:p>
        </p:txBody>
      </p:sp>
      <p:sp>
        <p:nvSpPr>
          <p:cNvPr id="2" name="Segnaposto piè di pagina 1">
            <a:extLst>
              <a:ext uri="{FF2B5EF4-FFF2-40B4-BE49-F238E27FC236}">
                <a16:creationId xmlns:a16="http://schemas.microsoft.com/office/drawing/2014/main" id="{4993D30B-07E7-4A41-B5D3-853A129773AE}"/>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8A9B4E8-F948-40A9-BC8C-0FF4469A7ECF}"/>
              </a:ext>
            </a:extLst>
          </p:cNvPr>
          <p:cNvSpPr>
            <a:spLocks noGrp="1" noChangeArrowheads="1"/>
          </p:cNvSpPr>
          <p:nvPr>
            <p:ph type="title"/>
          </p:nvPr>
        </p:nvSpPr>
        <p:spPr/>
        <p:txBody>
          <a:bodyPr/>
          <a:lstStyle/>
          <a:p>
            <a:pPr eaLnBrk="1" hangingPunct="1"/>
            <a:r>
              <a:rPr lang="it-IT" altLang="it-IT" sz="4000" dirty="0"/>
              <a:t>Errori da evitare: 5 le fonti normative</a:t>
            </a:r>
          </a:p>
        </p:txBody>
      </p:sp>
      <p:sp>
        <p:nvSpPr>
          <p:cNvPr id="41987" name="Rectangle 3">
            <a:extLst>
              <a:ext uri="{FF2B5EF4-FFF2-40B4-BE49-F238E27FC236}">
                <a16:creationId xmlns:a16="http://schemas.microsoft.com/office/drawing/2014/main" id="{F9089222-5578-4D02-B929-B03860497DB4}"/>
              </a:ext>
            </a:extLst>
          </p:cNvPr>
          <p:cNvSpPr>
            <a:spLocks noGrp="1" noChangeArrowheads="1"/>
          </p:cNvSpPr>
          <p:nvPr>
            <p:ph type="body" idx="1"/>
          </p:nvPr>
        </p:nvSpPr>
        <p:spPr>
          <a:xfrm>
            <a:off x="457200" y="2017713"/>
            <a:ext cx="8497888" cy="4114800"/>
          </a:xfrm>
        </p:spPr>
        <p:txBody>
          <a:bodyPr/>
          <a:lstStyle/>
          <a:p>
            <a:pPr marL="0" indent="0" algn="just" eaLnBrk="1" hangingPunct="1">
              <a:lnSpc>
                <a:spcPct val="90000"/>
              </a:lnSpc>
              <a:buNone/>
            </a:pPr>
            <a:r>
              <a:rPr lang="it-IT" altLang="it-IT" sz="1100" dirty="0">
                <a:solidFill>
                  <a:srgbClr val="0070C0"/>
                </a:solidFill>
                <a:latin typeface="Verdana" panose="020B0604030504040204" pitchFamily="34" charset="0"/>
              </a:rPr>
              <a:t>Le norme e i relativi commi si indicano così:</a:t>
            </a:r>
          </a:p>
          <a:p>
            <a:pPr marL="0" indent="0" algn="just" eaLnBrk="1" hangingPunct="1">
              <a:lnSpc>
                <a:spcPct val="90000"/>
              </a:lnSpc>
              <a:buNone/>
            </a:pPr>
            <a:r>
              <a:rPr lang="it-IT" altLang="it-IT" sz="1100" dirty="0">
                <a:latin typeface="Verdana" panose="020B0604030504040204" pitchFamily="34" charset="0"/>
              </a:rPr>
              <a:t>art. 1, comma 2°, n. 3 (e non art. 1, c.2, num.3) ;</a:t>
            </a:r>
          </a:p>
          <a:p>
            <a:pPr marL="0" indent="0" algn="just" eaLnBrk="1" hangingPunct="1">
              <a:lnSpc>
                <a:spcPct val="90000"/>
              </a:lnSpc>
              <a:buNone/>
            </a:pPr>
            <a:r>
              <a:rPr lang="it-IT" altLang="it-IT" sz="1100" dirty="0">
                <a:latin typeface="Verdana" panose="020B0604030504040204" pitchFamily="34" charset="0"/>
              </a:rPr>
              <a:t>art. 2, lett. b);</a:t>
            </a:r>
          </a:p>
          <a:p>
            <a:pPr marL="0" indent="0" algn="just" eaLnBrk="1" hangingPunct="1">
              <a:lnSpc>
                <a:spcPct val="90000"/>
              </a:lnSpc>
              <a:buNone/>
            </a:pPr>
            <a:r>
              <a:rPr lang="it-IT" altLang="it-IT" sz="1100" dirty="0">
                <a:latin typeface="Verdana" panose="020B0604030504040204" pitchFamily="34" charset="0"/>
              </a:rPr>
              <a:t>art. 1-</a:t>
            </a:r>
            <a:r>
              <a:rPr lang="it-IT" altLang="it-IT" sz="1100" i="1" dirty="0">
                <a:latin typeface="Verdana" panose="020B0604030504040204" pitchFamily="34" charset="0"/>
              </a:rPr>
              <a:t>bis</a:t>
            </a:r>
            <a:r>
              <a:rPr lang="it-IT" altLang="it-IT" sz="1100" dirty="0">
                <a:latin typeface="Verdana" panose="020B0604030504040204" pitchFamily="34" charset="0"/>
              </a:rPr>
              <a:t> (e non art. 1bis).</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N.B.: fra articolo e fonte normativa non va mai interposta la preposizione «del»: es.: art. 182 c.p.c. e non art. 182 del c.p.c.</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solidFill>
                  <a:srgbClr val="0070C0"/>
                </a:solidFill>
                <a:latin typeface="Verdana" panose="020B0604030504040204" pitchFamily="34" charset="0"/>
              </a:rPr>
              <a:t>Per indicare due o più articoli seguenti si utilizzino le abbreviazioni:</a:t>
            </a:r>
          </a:p>
          <a:p>
            <a:pPr algn="just" eaLnBrk="1" hangingPunct="1">
              <a:lnSpc>
                <a:spcPct val="90000"/>
              </a:lnSpc>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artt. 136-151 c.p.c. = articoli da 136 a 151 c.p.c.</a:t>
            </a:r>
          </a:p>
          <a:p>
            <a:pPr marL="0" indent="0" algn="just" eaLnBrk="1" hangingPunct="1">
              <a:lnSpc>
                <a:spcPct val="90000"/>
              </a:lnSpc>
              <a:buNone/>
            </a:pPr>
            <a:r>
              <a:rPr lang="it-IT" altLang="it-IT" sz="1100" dirty="0">
                <a:latin typeface="Verdana" panose="020B0604030504040204" pitchFamily="34" charset="0"/>
              </a:rPr>
              <a:t>artt. 37 s. c.p.a. = articoli 37 e seguente c.p.a.</a:t>
            </a:r>
          </a:p>
          <a:p>
            <a:pPr marL="0" indent="0" algn="just" eaLnBrk="1" hangingPunct="1">
              <a:lnSpc>
                <a:spcPct val="90000"/>
              </a:lnSpc>
              <a:buNone/>
            </a:pPr>
            <a:r>
              <a:rPr lang="it-IT" altLang="it-IT" sz="1100" dirty="0">
                <a:latin typeface="Verdana" panose="020B0604030504040204" pitchFamily="34" charset="0"/>
              </a:rPr>
              <a:t>artt. 37 e 38 c.c.i. = articoli 37 e 38 c.c.i.</a:t>
            </a:r>
          </a:p>
          <a:p>
            <a:pPr marL="0" indent="0" algn="just" eaLnBrk="1" hangingPunct="1">
              <a:lnSpc>
                <a:spcPct val="90000"/>
              </a:lnSpc>
              <a:buNone/>
            </a:pPr>
            <a:r>
              <a:rPr lang="it-IT" altLang="it-IT" sz="1100" dirty="0">
                <a:latin typeface="Verdana" panose="020B0604030504040204" pitchFamily="34" charset="0"/>
              </a:rPr>
              <a:t>artt. 360 ss. c.p.p. = articoli 360 e seguenti c.p.p.</a:t>
            </a:r>
          </a:p>
          <a:p>
            <a:pPr marL="0" indent="0" algn="just" eaLnBrk="1" hangingPunct="1">
              <a:lnSpc>
                <a:spcPct val="90000"/>
              </a:lnSpc>
              <a:buNone/>
            </a:pPr>
            <a:endParaRPr lang="it-IT" altLang="it-IT" sz="1100" dirty="0">
              <a:solidFill>
                <a:srgbClr val="0070C0"/>
              </a:solidFill>
              <a:latin typeface="Verdana" panose="020B0604030504040204" pitchFamily="34" charset="0"/>
            </a:endParaRPr>
          </a:p>
          <a:p>
            <a:pPr marL="0" indent="0" algn="just" eaLnBrk="1" hangingPunct="1">
              <a:lnSpc>
                <a:spcPct val="90000"/>
              </a:lnSpc>
              <a:buNone/>
            </a:pPr>
            <a:r>
              <a:rPr lang="it-IT" altLang="it-IT" sz="1100" dirty="0">
                <a:solidFill>
                  <a:srgbClr val="0070C0"/>
                </a:solidFill>
                <a:latin typeface="Verdana" panose="020B0604030504040204" pitchFamily="34" charset="0"/>
              </a:rPr>
              <a:t>Una fonte normativa si cita così:</a:t>
            </a:r>
          </a:p>
          <a:p>
            <a:pPr marL="0" indent="0" algn="just" eaLnBrk="1" hangingPunct="1">
              <a:lnSpc>
                <a:spcPct val="90000"/>
              </a:lnSpc>
              <a:buNone/>
            </a:pPr>
            <a:endParaRPr lang="it-IT" altLang="it-IT" sz="12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l. 13 aprile 1988, n. 117</a:t>
            </a:r>
          </a:p>
          <a:p>
            <a:pPr marL="0" indent="0" algn="just" eaLnBrk="1" hangingPunct="1">
              <a:lnSpc>
                <a:spcPct val="90000"/>
              </a:lnSpc>
              <a:buNone/>
            </a:pPr>
            <a:r>
              <a:rPr lang="it-IT" altLang="it-IT" sz="1100" dirty="0">
                <a:latin typeface="Verdana" panose="020B0604030504040204" pitchFamily="34" charset="0"/>
              </a:rPr>
              <a:t>d.p.r. 10 giugno 2001, n. 109</a:t>
            </a:r>
          </a:p>
          <a:p>
            <a:pPr marL="0" indent="0" algn="just" eaLnBrk="1" hangingPunct="1">
              <a:lnSpc>
                <a:spcPct val="90000"/>
              </a:lnSpc>
              <a:buNone/>
            </a:pPr>
            <a:r>
              <a:rPr lang="it-IT" altLang="it-IT" sz="1100" dirty="0">
                <a:latin typeface="Verdana" panose="020B0604030504040204" pitchFamily="34" charset="0"/>
              </a:rPr>
              <a:t>d.l. 18 ottobre 2012, n. 179, convertito con modificazioni dalla l. 17 dicembre 2012, n. 221</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N.B.: niente maiuscole!</a:t>
            </a:r>
          </a:p>
        </p:txBody>
      </p:sp>
      <p:sp>
        <p:nvSpPr>
          <p:cNvPr id="2" name="Segnaposto piè di pagina 1">
            <a:extLst>
              <a:ext uri="{FF2B5EF4-FFF2-40B4-BE49-F238E27FC236}">
                <a16:creationId xmlns:a16="http://schemas.microsoft.com/office/drawing/2014/main" id="{4993D30B-07E7-4A41-B5D3-853A129773AE}"/>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66417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0AF03CF-C2F1-4EE1-A5A1-83ECD53167F4}"/>
              </a:ext>
            </a:extLst>
          </p:cNvPr>
          <p:cNvSpPr>
            <a:spLocks noGrp="1" noChangeArrowheads="1"/>
          </p:cNvSpPr>
          <p:nvPr>
            <p:ph type="title"/>
          </p:nvPr>
        </p:nvSpPr>
        <p:spPr/>
        <p:txBody>
          <a:bodyPr/>
          <a:lstStyle/>
          <a:p>
            <a:pPr algn="ctr" eaLnBrk="1" hangingPunct="1"/>
            <a:r>
              <a:rPr lang="it-IT" altLang="it-IT" sz="2800">
                <a:latin typeface="Verdana" panose="020B0604030504040204" pitchFamily="34" charset="0"/>
              </a:rPr>
              <a:t>Qualche riflessione preliminare: </a:t>
            </a:r>
            <a:br>
              <a:rPr lang="it-IT" altLang="it-IT" sz="2800">
                <a:latin typeface="Verdana" panose="020B0604030504040204" pitchFamily="34" charset="0"/>
              </a:rPr>
            </a:br>
            <a:r>
              <a:rPr lang="it-IT" altLang="it-IT" sz="2800">
                <a:latin typeface="Verdana" panose="020B0604030504040204" pitchFamily="34" charset="0"/>
              </a:rPr>
              <a:t>scelta dell’argomento (1)</a:t>
            </a:r>
            <a:endParaRPr lang="it-IT" altLang="it-IT" sz="2800" b="1" i="1">
              <a:latin typeface="Verdana" panose="020B0604030504040204" pitchFamily="34" charset="0"/>
            </a:endParaRPr>
          </a:p>
        </p:txBody>
      </p:sp>
      <p:sp>
        <p:nvSpPr>
          <p:cNvPr id="16386" name="Rectangle 3">
            <a:extLst>
              <a:ext uri="{FF2B5EF4-FFF2-40B4-BE49-F238E27FC236}">
                <a16:creationId xmlns:a16="http://schemas.microsoft.com/office/drawing/2014/main" id="{0FF31106-0391-4D88-A16A-E51E3D53EFFF}"/>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defRPr/>
            </a:pPr>
            <a:endParaRPr lang="it-IT" altLang="it-IT" sz="2800" dirty="0">
              <a:latin typeface="Verdana" panose="020B0604030504040204" pitchFamily="34" charset="0"/>
            </a:endParaRPr>
          </a:p>
          <a:p>
            <a:pPr marL="0" indent="0" algn="just" eaLnBrk="1" hangingPunct="1">
              <a:buFont typeface="Wingdings" panose="05000000000000000000" pitchFamily="2" charset="2"/>
              <a:buNone/>
              <a:defRPr/>
            </a:pPr>
            <a:r>
              <a:rPr lang="it-IT" altLang="it-IT" sz="2000" dirty="0">
                <a:latin typeface="Verdana" panose="020B0604030504040204" pitchFamily="34" charset="0"/>
              </a:rPr>
              <a:t>Quattro regole ferree per la scelta dell’argomento:</a:t>
            </a:r>
          </a:p>
          <a:p>
            <a:pPr algn="just" eaLnBrk="1" hangingPunct="1">
              <a:defRPr/>
            </a:pPr>
            <a:endParaRPr lang="it-IT" altLang="it-IT" sz="2000" dirty="0">
              <a:latin typeface="Verdana" panose="020B0604030504040204" pitchFamily="34" charset="0"/>
            </a:endParaRPr>
          </a:p>
          <a:p>
            <a:pPr marL="0" indent="0" algn="just" eaLnBrk="1" hangingPunct="1">
              <a:buFont typeface="Wingdings" panose="05000000000000000000" pitchFamily="2" charset="2"/>
              <a:buNone/>
              <a:defRPr/>
            </a:pPr>
            <a:r>
              <a:rPr lang="it-IT" altLang="it-IT" sz="2000" dirty="0">
                <a:latin typeface="Verdana" panose="020B0604030504040204" pitchFamily="34" charset="0"/>
              </a:rPr>
              <a:t>1.	deve essere di interesse per il candidato;</a:t>
            </a:r>
          </a:p>
          <a:p>
            <a:pPr marL="0" indent="0" algn="just" eaLnBrk="1" hangingPunct="1">
              <a:buFont typeface="Wingdings" panose="05000000000000000000" pitchFamily="2" charset="2"/>
              <a:buNone/>
              <a:defRPr/>
            </a:pPr>
            <a:r>
              <a:rPr lang="it-IT" altLang="it-IT" sz="2000" dirty="0">
                <a:latin typeface="Verdana" panose="020B0604030504040204" pitchFamily="34" charset="0"/>
              </a:rPr>
              <a:t>2.	deve avere fonti reperibili e a portata culturale del 	candidato;</a:t>
            </a:r>
          </a:p>
          <a:p>
            <a:pPr marL="0" indent="0" algn="just" eaLnBrk="1" hangingPunct="1">
              <a:buFont typeface="Wingdings" panose="05000000000000000000" pitchFamily="2" charset="2"/>
              <a:buNone/>
              <a:defRPr/>
            </a:pPr>
            <a:r>
              <a:rPr lang="it-IT" altLang="it-IT" sz="2000" dirty="0">
                <a:latin typeface="Verdana" panose="020B0604030504040204" pitchFamily="34" charset="0"/>
              </a:rPr>
              <a:t>3.	deve essere un argomento circoscritto (più si restringe il 	campo, meglio si lavora e più si va sul sicuro);</a:t>
            </a:r>
          </a:p>
          <a:p>
            <a:pPr marL="0" indent="0" algn="just" eaLnBrk="1" hangingPunct="1">
              <a:buFont typeface="Wingdings" panose="05000000000000000000" pitchFamily="2" charset="2"/>
              <a:buNone/>
              <a:defRPr/>
            </a:pPr>
            <a:r>
              <a:rPr lang="it-IT" altLang="it-IT" sz="2000" dirty="0">
                <a:latin typeface="Verdana" panose="020B0604030504040204" pitchFamily="34" charset="0"/>
              </a:rPr>
              <a:t>4.	che il professore sia quello giusto (docente A, materia A; 	non docente A, materia B).</a:t>
            </a:r>
          </a:p>
        </p:txBody>
      </p:sp>
      <p:sp>
        <p:nvSpPr>
          <p:cNvPr id="2" name="Segnaposto piè di pagina 1">
            <a:extLst>
              <a:ext uri="{FF2B5EF4-FFF2-40B4-BE49-F238E27FC236}">
                <a16:creationId xmlns:a16="http://schemas.microsoft.com/office/drawing/2014/main" id="{B7FE973F-95F9-4280-8075-1D1B1B017B4E}"/>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3519524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8A9B4E8-F948-40A9-BC8C-0FF4469A7ECF}"/>
              </a:ext>
            </a:extLst>
          </p:cNvPr>
          <p:cNvSpPr>
            <a:spLocks noGrp="1" noChangeArrowheads="1"/>
          </p:cNvSpPr>
          <p:nvPr>
            <p:ph type="title"/>
          </p:nvPr>
        </p:nvSpPr>
        <p:spPr/>
        <p:txBody>
          <a:bodyPr/>
          <a:lstStyle/>
          <a:p>
            <a:pPr eaLnBrk="1" hangingPunct="1"/>
            <a:r>
              <a:rPr lang="it-IT" altLang="it-IT" sz="4000" dirty="0"/>
              <a:t>Errori da evitare: 6 maiuscole e minuscole</a:t>
            </a:r>
          </a:p>
        </p:txBody>
      </p:sp>
      <p:sp>
        <p:nvSpPr>
          <p:cNvPr id="41987" name="Rectangle 3">
            <a:extLst>
              <a:ext uri="{FF2B5EF4-FFF2-40B4-BE49-F238E27FC236}">
                <a16:creationId xmlns:a16="http://schemas.microsoft.com/office/drawing/2014/main" id="{F9089222-5578-4D02-B929-B03860497DB4}"/>
              </a:ext>
            </a:extLst>
          </p:cNvPr>
          <p:cNvSpPr>
            <a:spLocks noGrp="1" noChangeArrowheads="1"/>
          </p:cNvSpPr>
          <p:nvPr>
            <p:ph type="body" idx="1"/>
          </p:nvPr>
        </p:nvSpPr>
        <p:spPr>
          <a:xfrm>
            <a:off x="457200" y="2017713"/>
            <a:ext cx="8497888" cy="4114800"/>
          </a:xfrm>
        </p:spPr>
        <p:txBody>
          <a:bodyPr/>
          <a:lstStyle/>
          <a:p>
            <a:pPr marL="0" indent="0" algn="just" eaLnBrk="1" hangingPunct="1">
              <a:lnSpc>
                <a:spcPct val="90000"/>
              </a:lnSpc>
              <a:buNone/>
            </a:pPr>
            <a:r>
              <a:rPr lang="it-IT" altLang="it-IT" sz="1100" dirty="0">
                <a:latin typeface="Verdana" panose="020B0604030504040204" pitchFamily="34" charset="0"/>
              </a:rPr>
              <a:t>In generale, l’iniziale maiuscola deve essere adottata solo per ciò che ha valore di nome proprio e dove le regole grammaticali lo esigono. In particolare, nel caso di nomi propri di istituzioni, aziende, testate giornalistiche o simili, solo la prima parola ha la maiuscola.  Esempi:</a:t>
            </a:r>
          </a:p>
          <a:p>
            <a:pPr marL="0" indent="0" algn="just" eaLnBrk="1" hangingPunct="1">
              <a:lnSpc>
                <a:spcPct val="90000"/>
              </a:lnSpc>
              <a:buNone/>
            </a:pPr>
            <a:r>
              <a:rPr lang="it-IT" altLang="it-IT" sz="1100" dirty="0">
                <a:latin typeface="Verdana" panose="020B0604030504040204" pitchFamily="34" charset="0"/>
              </a:rPr>
              <a:t> </a:t>
            </a:r>
          </a:p>
          <a:p>
            <a:pPr marL="0" indent="0" algn="just" eaLnBrk="1" hangingPunct="1">
              <a:lnSpc>
                <a:spcPct val="90000"/>
              </a:lnSpc>
              <a:buNone/>
            </a:pPr>
            <a:r>
              <a:rPr lang="it-IT" altLang="it-IT" sz="1100" dirty="0">
                <a:latin typeface="Verdana" panose="020B0604030504040204" pitchFamily="34" charset="0"/>
              </a:rPr>
              <a:t>Unione europea; Banca nazionale del lavoro; Il sole 24 ore; Consiglio dei ministri; Dipartimento della funzione pubblica.</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I termini istituzionali riferiti ai livelli di governo, ma non indicativi di un nome proprio, vanno in minuscolo. Esempi:</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ordinamento comunitario; stato; regione; provincia; comune.</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Diverso è il caso di denominazioni che sottintendono un preciso ordinamento. Esempi:</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Repubblica (quando s’intende dire la Repubblica italiana, esattamente come si sarebbe scritto Italia)</a:t>
            </a:r>
          </a:p>
          <a:p>
            <a:pPr marL="0" indent="0" algn="just" eaLnBrk="1" hangingPunct="1">
              <a:lnSpc>
                <a:spcPct val="90000"/>
              </a:lnSpc>
              <a:buNone/>
            </a:pPr>
            <a:r>
              <a:rPr lang="it-IT" altLang="it-IT" sz="1100" dirty="0">
                <a:latin typeface="Verdana" panose="020B0604030504040204" pitchFamily="34" charset="0"/>
              </a:rPr>
              <a:t>Comunità o Unione europea (esattamente come si sarebbe scritto Europa)</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Vanno in minuscolo i termini istituzionali, quando si riferiscono a persone fisiche. Esempi:</a:t>
            </a:r>
          </a:p>
          <a:p>
            <a:pPr marL="0" indent="0" algn="just" eaLnBrk="1" hangingPunct="1">
              <a:lnSpc>
                <a:spcPct val="90000"/>
              </a:lnSpc>
              <a:buNone/>
            </a:pPr>
            <a:r>
              <a:rPr lang="it-IT" altLang="it-IT" sz="1100" dirty="0">
                <a:latin typeface="Verdana" panose="020B0604030504040204" pitchFamily="34" charset="0"/>
              </a:rPr>
              <a:t>ministro; sottosegretario; presidente;</a:t>
            </a:r>
          </a:p>
          <a:p>
            <a:pPr marL="0" indent="0" algn="just" eaLnBrk="1" hangingPunct="1">
              <a:lnSpc>
                <a:spcPct val="90000"/>
              </a:lnSpc>
              <a:buNone/>
            </a:pPr>
            <a:endParaRPr lang="it-IT" altLang="it-IT" sz="1100" dirty="0">
              <a:latin typeface="Verdana" panose="020B0604030504040204" pitchFamily="34" charset="0"/>
            </a:endParaRPr>
          </a:p>
          <a:p>
            <a:pPr marL="0" indent="0" algn="just" eaLnBrk="1" hangingPunct="1">
              <a:lnSpc>
                <a:spcPct val="90000"/>
              </a:lnSpc>
              <a:buNone/>
            </a:pPr>
            <a:r>
              <a:rPr lang="it-IT" altLang="it-IT" sz="1100" dirty="0">
                <a:latin typeface="Verdana" panose="020B0604030504040204" pitchFamily="34" charset="0"/>
              </a:rPr>
              <a:t>Vanno in minuscolo i termini giuridici: decreto; legge; articolo; sentenza.</a:t>
            </a:r>
          </a:p>
        </p:txBody>
      </p:sp>
      <p:sp>
        <p:nvSpPr>
          <p:cNvPr id="2" name="Segnaposto piè di pagina 1">
            <a:extLst>
              <a:ext uri="{FF2B5EF4-FFF2-40B4-BE49-F238E27FC236}">
                <a16:creationId xmlns:a16="http://schemas.microsoft.com/office/drawing/2014/main" id="{4993D30B-07E7-4A41-B5D3-853A129773AE}"/>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583812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8A9B4E8-F948-40A9-BC8C-0FF4469A7ECF}"/>
              </a:ext>
            </a:extLst>
          </p:cNvPr>
          <p:cNvSpPr>
            <a:spLocks noGrp="1" noChangeArrowheads="1"/>
          </p:cNvSpPr>
          <p:nvPr>
            <p:ph type="title"/>
          </p:nvPr>
        </p:nvSpPr>
        <p:spPr/>
        <p:txBody>
          <a:bodyPr/>
          <a:lstStyle/>
          <a:p>
            <a:pPr eaLnBrk="1" hangingPunct="1"/>
            <a:r>
              <a:rPr lang="it-IT" altLang="it-IT" sz="4000" dirty="0"/>
              <a:t>La discussione della tesi: come funziona</a:t>
            </a:r>
          </a:p>
        </p:txBody>
      </p:sp>
      <p:sp>
        <p:nvSpPr>
          <p:cNvPr id="41987" name="Rectangle 3">
            <a:extLst>
              <a:ext uri="{FF2B5EF4-FFF2-40B4-BE49-F238E27FC236}">
                <a16:creationId xmlns:a16="http://schemas.microsoft.com/office/drawing/2014/main" id="{F9089222-5578-4D02-B929-B03860497DB4}"/>
              </a:ext>
            </a:extLst>
          </p:cNvPr>
          <p:cNvSpPr>
            <a:spLocks noGrp="1" noChangeArrowheads="1"/>
          </p:cNvSpPr>
          <p:nvPr>
            <p:ph type="body" idx="1"/>
          </p:nvPr>
        </p:nvSpPr>
        <p:spPr>
          <a:xfrm>
            <a:off x="457200" y="2017712"/>
            <a:ext cx="8497888" cy="4306887"/>
          </a:xfrm>
        </p:spPr>
        <p:txBody>
          <a:bodyPr/>
          <a:lstStyle/>
          <a:p>
            <a:pPr marL="0" indent="0" algn="just" eaLnBrk="1" hangingPunct="1">
              <a:lnSpc>
                <a:spcPct val="90000"/>
              </a:lnSpc>
              <a:buNone/>
            </a:pPr>
            <a:r>
              <a:rPr lang="it-IT" altLang="it-IT" sz="1200" dirty="0">
                <a:latin typeface="Verdana" panose="020B0604030504040204" pitchFamily="34" charset="0"/>
              </a:rPr>
              <a:t>Il primo consiglio è quello di chiedere dettagliate informazioni al vostro relatore: sarà lui, infatti, a guidare la discussione.</a:t>
            </a:r>
          </a:p>
          <a:p>
            <a:pPr marL="0" indent="0" algn="just" eaLnBrk="1" hangingPunct="1">
              <a:lnSpc>
                <a:spcPct val="90000"/>
              </a:lnSpc>
              <a:buNone/>
            </a:pPr>
            <a:r>
              <a:rPr lang="it-IT" altLang="it-IT" sz="1200" dirty="0">
                <a:latin typeface="Verdana" panose="020B0604030504040204" pitchFamily="34" charset="0"/>
              </a:rPr>
              <a:t>In linea generale, la presentazione di una tesi consiste nell’esposizione, davanti ad una Commissione, del  lavoro di ricerca svolto. Quindi, ripassate ciò che avete scritto nella tesi, memorizzando i vari passaggi logici e il ragionamento che avete seguito, cercando di riassumere i concetti essenziali. Focalizzatevi in particolare sull'introduzione e sulle conclusioni: queste due parti sono infatti il vero cuore del ragionamento, non a caso saranno quelle più lette dai professori che vorranno sfogliare la vostra tesi durante la discussione</a:t>
            </a:r>
          </a:p>
          <a:p>
            <a:pPr marL="0" indent="0" algn="just" eaLnBrk="1" hangingPunct="1">
              <a:lnSpc>
                <a:spcPct val="90000"/>
              </a:lnSpc>
              <a:buNone/>
            </a:pPr>
            <a:r>
              <a:rPr lang="it-IT" altLang="it-IT" sz="1200" dirty="0">
                <a:latin typeface="Verdana" panose="020B0604030504040204" pitchFamily="34" charset="0"/>
              </a:rPr>
              <a:t>Prima di entrare nell’aula, sappiate che il vostro relatore avrà presentato alla commissione la vostra tesi, attraverso una breve introduzione, spiegando l'argomento della tesi e le modalità attraverso le quali il lavoro è stato svolto.</a:t>
            </a:r>
          </a:p>
          <a:p>
            <a:pPr marL="0" indent="0" algn="just" eaLnBrk="1" hangingPunct="1">
              <a:lnSpc>
                <a:spcPct val="90000"/>
              </a:lnSpc>
              <a:buNone/>
            </a:pPr>
            <a:r>
              <a:rPr lang="it-IT" altLang="it-IT" sz="1200" dirty="0">
                <a:latin typeface="Verdana" panose="020B0604030504040204" pitchFamily="34" charset="0"/>
              </a:rPr>
              <a:t>Di solito i tempi per la presentazione sono molto brevi e variano dai 10 ai 20 minuti a seconda che si tratti della discussione di una tesi di laurea triennale o magistrale.</a:t>
            </a:r>
          </a:p>
          <a:p>
            <a:pPr marL="0" indent="0" algn="just" eaLnBrk="1" hangingPunct="1">
              <a:lnSpc>
                <a:spcPct val="90000"/>
              </a:lnSpc>
              <a:buNone/>
            </a:pPr>
            <a:r>
              <a:rPr lang="it-IT" altLang="it-IT" sz="1200" dirty="0">
                <a:latin typeface="Verdana" panose="020B0604030504040204" pitchFamily="34" charset="0"/>
              </a:rPr>
              <a:t>Il relatore vi farà delle domande: ascoltatele attentamente e riflettete, prima di rispondere; ma … niente paura, il relatore conosce i punti forti della vostra ricerca, e le sue domande indirizzeranno la discussione proprio verso questi punti forti.</a:t>
            </a:r>
          </a:p>
          <a:p>
            <a:pPr marL="0" indent="0" algn="just" eaLnBrk="1" hangingPunct="1">
              <a:lnSpc>
                <a:spcPct val="90000"/>
              </a:lnSpc>
              <a:buNone/>
            </a:pPr>
            <a:r>
              <a:rPr lang="it-IT" altLang="it-IT" sz="1200" dirty="0">
                <a:latin typeface="Verdana" panose="020B0604030504040204" pitchFamily="34" charset="0"/>
              </a:rPr>
              <a:t>Fate attenzione al modo di comunicare e al linguaggio non verbale: mostratevi sicuri di voi e non far trapelare eventuali preoccupazioni. Guardate i membri della Commissione negli occhi, mantenete la schiena dritta e regolate i vostri movimenti e il tono della voce.</a:t>
            </a:r>
          </a:p>
          <a:p>
            <a:pPr marL="0" indent="0" algn="just" eaLnBrk="1" hangingPunct="1">
              <a:lnSpc>
                <a:spcPct val="90000"/>
              </a:lnSpc>
              <a:buNone/>
            </a:pPr>
            <a:r>
              <a:rPr lang="it-IT" altLang="it-IT" sz="1200" dirty="0">
                <a:latin typeface="Verdana" panose="020B0604030504040204" pitchFamily="34" charset="0"/>
              </a:rPr>
              <a:t>Evitate strafalcioni grammaticali o termini in altre lingue se non conoscete bene la pronuncia. Ricordatevi che se il relatore vi invita a concludere, questo non ha nulla a che vedere con la qualità del vostro lavoro. Può essere semplicemente una questione organizzativa per ripartire il tempo in maniera equa fra tutti i candidati. Dunque non dilungatevi, ma centrate per bene l'argomento della discussione, praticando la sintesi, ma non dimenticando la precisione!</a:t>
            </a:r>
          </a:p>
        </p:txBody>
      </p:sp>
      <p:sp>
        <p:nvSpPr>
          <p:cNvPr id="2" name="Segnaposto piè di pagina 1">
            <a:extLst>
              <a:ext uri="{FF2B5EF4-FFF2-40B4-BE49-F238E27FC236}">
                <a16:creationId xmlns:a16="http://schemas.microsoft.com/office/drawing/2014/main" id="{4993D30B-07E7-4A41-B5D3-853A129773AE}"/>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4284826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8A9B4E8-F948-40A9-BC8C-0FF4469A7ECF}"/>
              </a:ext>
            </a:extLst>
          </p:cNvPr>
          <p:cNvSpPr>
            <a:spLocks noGrp="1" noChangeArrowheads="1"/>
          </p:cNvSpPr>
          <p:nvPr>
            <p:ph type="title"/>
          </p:nvPr>
        </p:nvSpPr>
        <p:spPr/>
        <p:txBody>
          <a:bodyPr/>
          <a:lstStyle/>
          <a:p>
            <a:pPr algn="ctr" eaLnBrk="1" hangingPunct="1"/>
            <a:r>
              <a:rPr lang="it-IT" altLang="it-IT" sz="4000" dirty="0"/>
              <a:t>Per concludere</a:t>
            </a:r>
          </a:p>
        </p:txBody>
      </p:sp>
      <p:sp>
        <p:nvSpPr>
          <p:cNvPr id="41987" name="Rectangle 3">
            <a:extLst>
              <a:ext uri="{FF2B5EF4-FFF2-40B4-BE49-F238E27FC236}">
                <a16:creationId xmlns:a16="http://schemas.microsoft.com/office/drawing/2014/main" id="{F9089222-5578-4D02-B929-B03860497DB4}"/>
              </a:ext>
            </a:extLst>
          </p:cNvPr>
          <p:cNvSpPr>
            <a:spLocks noGrp="1" noChangeArrowheads="1"/>
          </p:cNvSpPr>
          <p:nvPr>
            <p:ph type="body" idx="1"/>
          </p:nvPr>
        </p:nvSpPr>
        <p:spPr>
          <a:xfrm>
            <a:off x="457200" y="2017713"/>
            <a:ext cx="8497888" cy="4114800"/>
          </a:xfrm>
        </p:spPr>
        <p:txBody>
          <a:bodyPr/>
          <a:lstStyle/>
          <a:p>
            <a:pPr marL="0" indent="0" algn="just" eaLnBrk="1" hangingPunct="1">
              <a:lnSpc>
                <a:spcPct val="90000"/>
              </a:lnSpc>
              <a:buNone/>
            </a:pPr>
            <a:r>
              <a:rPr lang="it-IT" altLang="it-IT" sz="2000" dirty="0">
                <a:latin typeface="Verdana" panose="020B0604030504040204" pitchFamily="34" charset="0"/>
              </a:rPr>
              <a:t>Alcuni consigli finali:</a:t>
            </a:r>
          </a:p>
          <a:p>
            <a:pPr marL="0" indent="0" algn="just" eaLnBrk="1" hangingPunct="1">
              <a:lnSpc>
                <a:spcPct val="90000"/>
              </a:lnSpc>
              <a:buNone/>
            </a:pPr>
            <a:endParaRPr lang="it-IT" altLang="it-IT" sz="2000" dirty="0">
              <a:latin typeface="Verdana" panose="020B0604030504040204" pitchFamily="34" charset="0"/>
            </a:endParaRPr>
          </a:p>
          <a:p>
            <a:pPr marL="0" indent="0" algn="just" eaLnBrk="1" hangingPunct="1">
              <a:lnSpc>
                <a:spcPct val="90000"/>
              </a:lnSpc>
              <a:buNone/>
            </a:pPr>
            <a:r>
              <a:rPr lang="it-IT" altLang="it-IT" sz="2000" dirty="0">
                <a:latin typeface="Verdana" panose="020B0604030504040204" pitchFamily="34" charset="0"/>
              </a:rPr>
              <a:t>1. Leggete, leggete e leggete!</a:t>
            </a:r>
          </a:p>
          <a:p>
            <a:pPr marL="0" indent="0" algn="just" eaLnBrk="1" hangingPunct="1">
              <a:lnSpc>
                <a:spcPct val="90000"/>
              </a:lnSpc>
              <a:buNone/>
            </a:pPr>
            <a:r>
              <a:rPr lang="it-IT" altLang="it-IT" sz="2000" dirty="0">
                <a:latin typeface="Verdana" panose="020B0604030504040204" pitchFamily="34" charset="0"/>
              </a:rPr>
              <a:t>2. Scrivete, correggete, riscrivete, eliminate e aggiungete, riorganizzate quanto scritto, fate leggere a qualcun altro (critico severo) che vi aiuti a individuare debolezze ed errori e vi suggerisca come migliorare il testo.</a:t>
            </a:r>
          </a:p>
          <a:p>
            <a:pPr marL="0" indent="0" algn="just" eaLnBrk="1" hangingPunct="1">
              <a:lnSpc>
                <a:spcPct val="90000"/>
              </a:lnSpc>
              <a:buNone/>
            </a:pPr>
            <a:r>
              <a:rPr lang="it-IT" altLang="it-IT" sz="2000" dirty="0">
                <a:latin typeface="Verdana" panose="020B0604030504040204" pitchFamily="34" charset="0"/>
              </a:rPr>
              <a:t>3. </a:t>
            </a:r>
            <a:r>
              <a:rPr lang="it-IT" altLang="it-IT" sz="2000">
                <a:latin typeface="Verdana" panose="020B0604030504040204" pitchFamily="34" charset="0"/>
              </a:rPr>
              <a:t>Non </a:t>
            </a:r>
            <a:r>
              <a:rPr lang="it-IT" altLang="it-IT" sz="2000" dirty="0">
                <a:latin typeface="Verdana" panose="020B0604030504040204" pitchFamily="34" charset="0"/>
              </a:rPr>
              <a:t>demoralizzatevi se i primi tentativi non riusciranno perfettamente, ma cercate di fare il possibile perché dal secondo in poi le cose funzionino meglio.</a:t>
            </a:r>
          </a:p>
          <a:p>
            <a:pPr marL="0" indent="0" algn="just" eaLnBrk="1" hangingPunct="1">
              <a:lnSpc>
                <a:spcPct val="90000"/>
              </a:lnSpc>
              <a:buNone/>
            </a:pPr>
            <a:r>
              <a:rPr lang="it-IT" altLang="it-IT" sz="2000" dirty="0">
                <a:latin typeface="Verdana" panose="020B0604030504040204" pitchFamily="34" charset="0"/>
              </a:rPr>
              <a:t>4. Prima della discussione, immaginate le possibili domande che il relatore e la commissione potranno rivolgervi.</a:t>
            </a:r>
          </a:p>
          <a:p>
            <a:pPr marL="0" indent="0" algn="just" eaLnBrk="1" hangingPunct="1">
              <a:lnSpc>
                <a:spcPct val="90000"/>
              </a:lnSpc>
              <a:buNone/>
            </a:pPr>
            <a:r>
              <a:rPr lang="it-IT" altLang="it-IT" sz="2000" dirty="0">
                <a:latin typeface="Verdana" panose="020B0604030504040204" pitchFamily="34" charset="0"/>
              </a:rPr>
              <a:t>Buon lavoro!</a:t>
            </a:r>
            <a:endParaRPr lang="it-IT" altLang="it-IT" sz="28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779D0085-1755-4896-A495-306243A5F3AF}"/>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2964191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6380365-784C-4335-AB63-E8FD727E9BB3}"/>
              </a:ext>
            </a:extLst>
          </p:cNvPr>
          <p:cNvSpPr>
            <a:spLocks noGrp="1" noChangeArrowheads="1"/>
          </p:cNvSpPr>
          <p:nvPr>
            <p:ph type="title"/>
          </p:nvPr>
        </p:nvSpPr>
        <p:spPr/>
        <p:txBody>
          <a:bodyPr/>
          <a:lstStyle/>
          <a:p>
            <a:pPr algn="ctr" eaLnBrk="1" hangingPunct="1"/>
            <a:r>
              <a:rPr lang="it-IT" altLang="it-IT" sz="2800">
                <a:latin typeface="Verdana" panose="020B0604030504040204" pitchFamily="34" charset="0"/>
              </a:rPr>
              <a:t>Qualche riflessione preliminare: </a:t>
            </a:r>
            <a:br>
              <a:rPr lang="it-IT" altLang="it-IT" sz="2800">
                <a:latin typeface="Verdana" panose="020B0604030504040204" pitchFamily="34" charset="0"/>
              </a:rPr>
            </a:br>
            <a:r>
              <a:rPr lang="it-IT" altLang="it-IT" sz="2800">
                <a:latin typeface="Verdana" panose="020B0604030504040204" pitchFamily="34" charset="0"/>
              </a:rPr>
              <a:t>scelta dell’argomento (2)</a:t>
            </a:r>
            <a:endParaRPr lang="it-IT" altLang="it-IT" sz="2800" b="1" i="1">
              <a:latin typeface="Verdana" panose="020B0604030504040204" pitchFamily="34" charset="0"/>
            </a:endParaRPr>
          </a:p>
        </p:txBody>
      </p:sp>
      <p:sp>
        <p:nvSpPr>
          <p:cNvPr id="9219" name="Rectangle 3">
            <a:extLst>
              <a:ext uri="{FF2B5EF4-FFF2-40B4-BE49-F238E27FC236}">
                <a16:creationId xmlns:a16="http://schemas.microsoft.com/office/drawing/2014/main" id="{8FF86D0C-B733-4B3A-BB3B-A8FB6790E870}"/>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pPr>
            <a:r>
              <a:rPr lang="it-IT" altLang="it-IT" sz="1800" dirty="0">
                <a:latin typeface="Verdana" panose="020B0604030504040204" pitchFamily="34" charset="0"/>
              </a:rPr>
              <a:t>Alcuni consigli per la scelta dell’argomento:</a:t>
            </a:r>
          </a:p>
          <a:p>
            <a:pPr marL="0" indent="0" algn="just" eaLnBrk="1" hangingPunct="1">
              <a:buFont typeface="Wingdings" panose="05000000000000000000" pitchFamily="2" charset="2"/>
              <a:buNone/>
            </a:pPr>
            <a:endParaRPr lang="it-IT" altLang="it-IT" sz="1800" dirty="0">
              <a:latin typeface="Verdana" panose="020B0604030504040204" pitchFamily="34" charset="0"/>
            </a:endParaRPr>
          </a:p>
          <a:p>
            <a:pPr marL="0" indent="0" algn="just" eaLnBrk="1" hangingPunct="1">
              <a:buFont typeface="Wingdings" panose="05000000000000000000" pitchFamily="2" charset="2"/>
              <a:buNone/>
            </a:pPr>
            <a:r>
              <a:rPr lang="it-IT" altLang="it-IT" sz="1800" dirty="0">
                <a:latin typeface="Verdana" panose="020B0604030504040204" pitchFamily="34" charset="0"/>
              </a:rPr>
              <a:t>✓ conviene scegliere un argomento attuale. Spesso è più facile trovare informazioni al riguardo, rispetto ad argomenti meno recenti di cui è difficile trovare approfondimenti o studi aggiornati;</a:t>
            </a:r>
          </a:p>
          <a:p>
            <a:pPr marL="0" indent="0" algn="just" eaLnBrk="1" hangingPunct="1">
              <a:buFont typeface="Wingdings" panose="05000000000000000000" pitchFamily="2" charset="2"/>
              <a:buNone/>
            </a:pPr>
            <a:r>
              <a:rPr lang="it-IT" altLang="it-IT" sz="1800" dirty="0">
                <a:latin typeface="Verdana" panose="020B0604030504040204" pitchFamily="34" charset="0"/>
              </a:rPr>
              <a:t>✓ è bene scartare argomenti che appaiono troppo generici, vasti, o già trattati in abbondanza e concentrarsi invece su un argomento circoscritto, per non dovere cercare una bibliografia che rimonti ai greci e per non dover scrivere una tesi troppo lunga;</a:t>
            </a:r>
          </a:p>
          <a:p>
            <a:pPr marL="0" indent="0" algn="just" eaLnBrk="1" hangingPunct="1">
              <a:buFont typeface="Wingdings" panose="05000000000000000000" pitchFamily="2" charset="2"/>
              <a:buNone/>
            </a:pPr>
            <a:r>
              <a:rPr lang="it-IT" altLang="it-IT" sz="1800" dirty="0">
                <a:latin typeface="Verdana" panose="020B0604030504040204" pitchFamily="34" charset="0"/>
              </a:rPr>
              <a:t>✓ occorre scegliere un argomento che abbia fonti reperibili, vale a dire a portata materiale del candidato, e maneggiabili, vale a dire a portata culturale del tesista.</a:t>
            </a:r>
          </a:p>
        </p:txBody>
      </p:sp>
      <p:sp>
        <p:nvSpPr>
          <p:cNvPr id="2" name="Segnaposto piè di pagina 1">
            <a:extLst>
              <a:ext uri="{FF2B5EF4-FFF2-40B4-BE49-F238E27FC236}">
                <a16:creationId xmlns:a16="http://schemas.microsoft.com/office/drawing/2014/main" id="{0B64E6F3-C639-4C80-A065-ABD3E0723E7E}"/>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01D557C-9860-4EC6-821E-322900BE7E90}"/>
              </a:ext>
            </a:extLst>
          </p:cNvPr>
          <p:cNvSpPr>
            <a:spLocks noGrp="1" noChangeArrowheads="1"/>
          </p:cNvSpPr>
          <p:nvPr>
            <p:ph type="title"/>
          </p:nvPr>
        </p:nvSpPr>
        <p:spPr/>
        <p:txBody>
          <a:bodyPr/>
          <a:lstStyle/>
          <a:p>
            <a:pPr algn="ctr" eaLnBrk="1" hangingPunct="1"/>
            <a:r>
              <a:rPr lang="it-IT" altLang="it-IT" sz="2800" dirty="0">
                <a:latin typeface="Verdana" panose="020B0604030504040204" pitchFamily="34" charset="0"/>
              </a:rPr>
              <a:t>Qualche riflessione preliminare: prime indicazioni sulla ricerca bibliografica</a:t>
            </a:r>
            <a:endParaRPr lang="it-IT" altLang="it-IT" sz="2800" b="1" i="1" dirty="0">
              <a:latin typeface="Verdana" panose="020B0604030504040204" pitchFamily="34" charset="0"/>
            </a:endParaRPr>
          </a:p>
        </p:txBody>
      </p:sp>
      <p:sp>
        <p:nvSpPr>
          <p:cNvPr id="16386" name="Rectangle 3">
            <a:extLst>
              <a:ext uri="{FF2B5EF4-FFF2-40B4-BE49-F238E27FC236}">
                <a16:creationId xmlns:a16="http://schemas.microsoft.com/office/drawing/2014/main" id="{F2F3F3DC-3E3E-4DD0-921A-CFDFAD7EC622}"/>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defRPr/>
            </a:pPr>
            <a:endParaRPr lang="it-IT" altLang="it-IT" sz="2800" dirty="0">
              <a:latin typeface="Verdana" panose="020B0604030504040204" pitchFamily="34" charset="0"/>
            </a:endParaRPr>
          </a:p>
          <a:p>
            <a:pPr algn="just" eaLnBrk="1" hangingPunct="1">
              <a:defRPr/>
            </a:pPr>
            <a:r>
              <a:rPr lang="it-IT" altLang="it-IT" sz="2000" dirty="0">
                <a:latin typeface="Verdana" panose="020B0604030504040204" pitchFamily="34" charset="0"/>
              </a:rPr>
              <a:t>Individuate i principali autori di riferimento (di questi, è opportuno guardare quasi tutto ciò che hanno scritto sull’argomento)</a:t>
            </a:r>
          </a:p>
          <a:p>
            <a:pPr algn="just" eaLnBrk="1" hangingPunct="1">
              <a:defRPr/>
            </a:pPr>
            <a:r>
              <a:rPr lang="it-IT" altLang="it-IT" sz="2000" dirty="0">
                <a:latin typeface="Verdana" panose="020B0604030504040204" pitchFamily="34" charset="0"/>
              </a:rPr>
              <a:t>Tenete traccia di ciò che leggete: preparate delle schede con indicazione completa del riferimento bibliografico (titolo, autore, rivista, numero, pagine, dove avete trovato la fonte, etc.) con una breve descrizione del contenuto, indicate per quale parte del vostro lavoro può essere utile, prendete nota di eventuali brani da indicare come citazione nel vostro lavoro (indicando il numero della pagina!)</a:t>
            </a:r>
            <a:endParaRPr lang="it-IT" altLang="it-IT" sz="28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9E0C2611-8141-4B2F-B589-0977F3087BE0}"/>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01D557C-9860-4EC6-821E-322900BE7E90}"/>
              </a:ext>
            </a:extLst>
          </p:cNvPr>
          <p:cNvSpPr>
            <a:spLocks noGrp="1" noChangeArrowheads="1"/>
          </p:cNvSpPr>
          <p:nvPr>
            <p:ph type="title"/>
          </p:nvPr>
        </p:nvSpPr>
        <p:spPr/>
        <p:txBody>
          <a:bodyPr/>
          <a:lstStyle/>
          <a:p>
            <a:pPr algn="ctr" eaLnBrk="1" hangingPunct="1"/>
            <a:r>
              <a:rPr lang="it-IT" altLang="it-IT" sz="2800" b="1" i="1" dirty="0">
                <a:latin typeface="Verdana" panose="020B0604030504040204" pitchFamily="34" charset="0"/>
              </a:rPr>
              <a:t>Reperimento del materiale bibliografico</a:t>
            </a:r>
          </a:p>
        </p:txBody>
      </p:sp>
      <p:sp>
        <p:nvSpPr>
          <p:cNvPr id="16386" name="Rectangle 3">
            <a:extLst>
              <a:ext uri="{FF2B5EF4-FFF2-40B4-BE49-F238E27FC236}">
                <a16:creationId xmlns:a16="http://schemas.microsoft.com/office/drawing/2014/main" id="{F2F3F3DC-3E3E-4DD0-921A-CFDFAD7EC622}"/>
              </a:ext>
            </a:extLst>
          </p:cNvPr>
          <p:cNvSpPr>
            <a:spLocks noGrp="1" noChangeArrowheads="1"/>
          </p:cNvSpPr>
          <p:nvPr>
            <p:ph type="body" idx="1"/>
          </p:nvPr>
        </p:nvSpPr>
        <p:spPr>
          <a:xfrm>
            <a:off x="381000" y="2017713"/>
            <a:ext cx="8574088" cy="4114800"/>
          </a:xfrm>
        </p:spPr>
        <p:txBody>
          <a:bodyPr/>
          <a:lstStyle/>
          <a:p>
            <a:pPr algn="just"/>
            <a:r>
              <a:rPr lang="it-IT" sz="1400" dirty="0">
                <a:solidFill>
                  <a:srgbClr val="000000"/>
                </a:solidFill>
                <a:latin typeface="Verdana" panose="020B0604030504040204" pitchFamily="34" charset="0"/>
                <a:ea typeface="Verdana" panose="020B0604030504040204" pitchFamily="34" charset="0"/>
              </a:rPr>
              <a:t>Nella ricerca di pubblicazioni utili ai vostri fini, tenete presente che il </a:t>
            </a:r>
            <a:r>
              <a:rPr lang="it-IT" sz="1400" dirty="0">
                <a:solidFill>
                  <a:srgbClr val="000081"/>
                </a:solidFill>
                <a:latin typeface="Verdana" panose="020B0604030504040204" pitchFamily="34" charset="0"/>
                <a:ea typeface="Verdana" panose="020B0604030504040204" pitchFamily="34" charset="0"/>
              </a:rPr>
              <a:t>Sistema Bibliotecario di Ateneo </a:t>
            </a:r>
            <a:r>
              <a:rPr lang="it-IT" sz="1400" dirty="0">
                <a:solidFill>
                  <a:srgbClr val="000000"/>
                </a:solidFill>
                <a:latin typeface="Verdana" panose="020B0604030504040204" pitchFamily="34" charset="0"/>
                <a:ea typeface="Verdana" panose="020B0604030504040204" pitchFamily="34" charset="0"/>
              </a:rPr>
              <a:t>(SBA), ed in particolare la nostra </a:t>
            </a:r>
            <a:r>
              <a:rPr lang="it-IT" sz="1400" dirty="0">
                <a:solidFill>
                  <a:srgbClr val="000081"/>
                </a:solidFill>
                <a:latin typeface="Verdana" panose="020B0604030504040204" pitchFamily="34" charset="0"/>
                <a:ea typeface="Verdana" panose="020B0604030504040204" pitchFamily="34" charset="0"/>
              </a:rPr>
              <a:t>Biblioteca Giuridica Antonio Cicu</a:t>
            </a:r>
            <a:r>
              <a:rPr lang="it-IT" sz="1400" dirty="0">
                <a:solidFill>
                  <a:srgbClr val="000000"/>
                </a:solidFill>
                <a:latin typeface="Verdana" panose="020B0604030504040204" pitchFamily="34" charset="0"/>
                <a:ea typeface="Verdana" panose="020B0604030504040204" pitchFamily="34" charset="0"/>
              </a:rPr>
              <a:t>, offrono numerosi servizi utili agli studenti laureandi.</a:t>
            </a:r>
          </a:p>
          <a:p>
            <a:pPr algn="just"/>
            <a:r>
              <a:rPr lang="it-IT" altLang="it-IT" sz="1400" dirty="0">
                <a:latin typeface="Verdana" panose="020B0604030504040204" pitchFamily="34" charset="0"/>
              </a:rPr>
              <a:t>La Biblioteca Giuridica “Antonio Cicu” organizza periodicamente  Corsi di formazione online “Cataloghi e banche dati per la ricerca giuridica”. Trovate tutte le informazioni sul sito </a:t>
            </a:r>
            <a:r>
              <a:rPr lang="it-IT" altLang="it-IT" sz="1400" dirty="0">
                <a:latin typeface="Verdana" panose="020B0604030504040204" pitchFamily="34" charset="0"/>
                <a:hlinkClick r:id="rId3"/>
              </a:rPr>
              <a:t>http://giuridica.sba.unibo.it</a:t>
            </a:r>
            <a:endParaRPr lang="it-IT" altLang="it-IT" sz="1400" dirty="0">
              <a:latin typeface="Verdana" panose="020B0604030504040204" pitchFamily="34" charset="0"/>
            </a:endParaRPr>
          </a:p>
          <a:p>
            <a:pPr algn="just"/>
            <a:r>
              <a:rPr lang="it-IT" altLang="it-IT" sz="1400" dirty="0">
                <a:latin typeface="Verdana" panose="020B0604030504040204" pitchFamily="34" charset="0"/>
              </a:rPr>
              <a:t>L’accesso gratuito a tali risorse è automatico all’interno della Biblioteca, qualora si utilizzino i computers fissi ivi presenti o il proprio portatile. Al di fuori della struttura bibliotecaria, l’accesso richiede invece l’inserimento di un server proxy apposito, secondo le istruzioni reperibili a questo </a:t>
            </a:r>
            <a:r>
              <a:rPr lang="it-IT" altLang="it-IT" sz="1400" dirty="0" err="1">
                <a:latin typeface="Verdana" panose="020B0604030504040204" pitchFamily="34" charset="0"/>
              </a:rPr>
              <a:t>indirizzo:</a:t>
            </a:r>
            <a:r>
              <a:rPr lang="it-IT" altLang="it-IT" sz="1400" dirty="0" err="1">
                <a:latin typeface="Verdana" panose="020B0604030504040204" pitchFamily="34" charset="0"/>
                <a:hlinkClick r:id="rId4"/>
              </a:rPr>
              <a:t>https</a:t>
            </a:r>
            <a:r>
              <a:rPr lang="it-IT" altLang="it-IT" sz="1400" dirty="0">
                <a:latin typeface="Verdana" panose="020B0604030504040204" pitchFamily="34" charset="0"/>
                <a:hlinkClick r:id="rId4"/>
              </a:rPr>
              <a:t>://sba.unibo.it/it/almare/servizi-e-strumenti-almare/</a:t>
            </a:r>
            <a:r>
              <a:rPr lang="it-IT" altLang="it-IT" sz="1400" dirty="0" err="1">
                <a:latin typeface="Verdana" panose="020B0604030504040204" pitchFamily="34" charset="0"/>
                <a:hlinkClick r:id="rId4"/>
              </a:rPr>
              <a:t>ezproxy</a:t>
            </a:r>
            <a:endParaRPr lang="it-IT" altLang="it-IT" sz="1400" dirty="0">
              <a:latin typeface="Verdana" panose="020B0604030504040204" pitchFamily="34" charset="0"/>
            </a:endParaRPr>
          </a:p>
          <a:p>
            <a:pPr algn="just"/>
            <a:r>
              <a:rPr lang="it-IT" altLang="it-IT" sz="1400" dirty="0">
                <a:latin typeface="Verdana" panose="020B0604030504040204" pitchFamily="34" charset="0"/>
              </a:rPr>
              <a:t>Come esempi di banche dati utilissime alla ricerca bibliografica si possono citare </a:t>
            </a:r>
            <a:r>
              <a:rPr lang="it-IT" altLang="it-IT" sz="1400" dirty="0" err="1">
                <a:latin typeface="Verdana" panose="020B0604030504040204" pitchFamily="34" charset="0"/>
              </a:rPr>
              <a:t>DoGi</a:t>
            </a:r>
            <a:r>
              <a:rPr lang="it-IT" altLang="it-IT" sz="1400" dirty="0">
                <a:latin typeface="Verdana" panose="020B0604030504040204" pitchFamily="34" charset="0"/>
              </a:rPr>
              <a:t> (archivio di dottrina giuridica che raccoglie contributi tratti da più di 200 riviste scientifiche italiane) e </a:t>
            </a:r>
            <a:r>
              <a:rPr lang="it-IT" altLang="it-IT" sz="1400" dirty="0" err="1">
                <a:latin typeface="Verdana" panose="020B0604030504040204" pitchFamily="34" charset="0"/>
              </a:rPr>
              <a:t>DeJure</a:t>
            </a:r>
            <a:r>
              <a:rPr lang="it-IT" altLang="it-IT" sz="1400" dirty="0">
                <a:latin typeface="Verdana" panose="020B0604030504040204" pitchFamily="34" charset="0"/>
              </a:rPr>
              <a:t> (che indicizza atti normativi, giurisprudenza, dottrina, formulari…). Entrambe si basano su motori di ricerca dal funzionamento piuttosto intuitivo ed immediato.</a:t>
            </a:r>
          </a:p>
          <a:p>
            <a:pPr algn="l"/>
            <a:endParaRPr lang="it-IT" altLang="it-IT" sz="1400" dirty="0">
              <a:latin typeface="Verdana" panose="020B0604030504040204" pitchFamily="34" charset="0"/>
            </a:endParaRPr>
          </a:p>
          <a:p>
            <a:pPr algn="l"/>
            <a:endParaRPr lang="it-IT" altLang="it-IT" sz="28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9E0C2611-8141-4B2F-B589-0977F3087BE0}"/>
              </a:ext>
            </a:extLst>
          </p:cNvPr>
          <p:cNvSpPr>
            <a:spLocks noGrp="1"/>
          </p:cNvSpPr>
          <p:nvPr>
            <p:ph type="ftr" sz="quarter" idx="11"/>
          </p:nvPr>
        </p:nvSpPr>
        <p:spPr/>
        <p:txBody>
          <a:bodyPr/>
          <a:lstStyle/>
          <a:p>
            <a:pPr>
              <a:defRPr/>
            </a:pPr>
            <a:r>
              <a:rPr lang="it-IT" altLang="it-IT"/>
              <a:t>Prof.ssa Brunella Brunelli</a:t>
            </a:r>
          </a:p>
        </p:txBody>
      </p:sp>
    </p:spTree>
    <p:extLst>
      <p:ext uri="{BB962C8B-B14F-4D97-AF65-F5344CB8AC3E}">
        <p14:creationId xmlns:p14="http://schemas.microsoft.com/office/powerpoint/2010/main" val="283396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1499031-70AD-44AC-921E-F1CBEF2CBFE7}"/>
              </a:ext>
            </a:extLst>
          </p:cNvPr>
          <p:cNvSpPr>
            <a:spLocks noGrp="1" noChangeArrowheads="1"/>
          </p:cNvSpPr>
          <p:nvPr>
            <p:ph type="title"/>
          </p:nvPr>
        </p:nvSpPr>
        <p:spPr/>
        <p:txBody>
          <a:bodyPr/>
          <a:lstStyle/>
          <a:p>
            <a:pPr algn="ctr" eaLnBrk="1" hangingPunct="1"/>
            <a:r>
              <a:rPr lang="it-IT" altLang="it-IT" sz="2800">
                <a:latin typeface="Verdana" panose="020B0604030504040204" pitchFamily="34" charset="0"/>
              </a:rPr>
              <a:t>Qualche riflessione preliminare: </a:t>
            </a:r>
            <a:br>
              <a:rPr lang="it-IT" altLang="it-IT" sz="2800">
                <a:latin typeface="Verdana" panose="020B0604030504040204" pitchFamily="34" charset="0"/>
              </a:rPr>
            </a:br>
            <a:r>
              <a:rPr lang="it-IT" altLang="it-IT" sz="2800">
                <a:latin typeface="Verdana" panose="020B0604030504040204" pitchFamily="34" charset="0"/>
              </a:rPr>
              <a:t>le schede di lettura</a:t>
            </a:r>
            <a:endParaRPr lang="it-IT" altLang="it-IT" sz="2800" b="1" i="1">
              <a:latin typeface="Verdana" panose="020B0604030504040204" pitchFamily="34" charset="0"/>
            </a:endParaRPr>
          </a:p>
        </p:txBody>
      </p:sp>
      <p:sp>
        <p:nvSpPr>
          <p:cNvPr id="13315" name="Rectangle 3">
            <a:extLst>
              <a:ext uri="{FF2B5EF4-FFF2-40B4-BE49-F238E27FC236}">
                <a16:creationId xmlns:a16="http://schemas.microsoft.com/office/drawing/2014/main" id="{C68BA871-E6D1-46B8-9F87-202D4A4464D0}"/>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pPr>
            <a:endParaRPr lang="it-IT" altLang="it-IT" sz="2800" dirty="0">
              <a:latin typeface="Verdana" panose="020B0604030504040204" pitchFamily="34" charset="0"/>
            </a:endParaRPr>
          </a:p>
          <a:p>
            <a:pPr marL="0" indent="0" algn="just" eaLnBrk="1" hangingPunct="1">
              <a:buFont typeface="Wingdings" panose="05000000000000000000" pitchFamily="2" charset="2"/>
              <a:buNone/>
            </a:pPr>
            <a:r>
              <a:rPr lang="it-IT" altLang="it-IT" sz="2000" dirty="0">
                <a:latin typeface="Verdana" panose="020B0604030504040204" pitchFamily="34" charset="0"/>
              </a:rPr>
              <a:t>Devono includere:</a:t>
            </a:r>
          </a:p>
          <a:p>
            <a:pPr marL="0" indent="0" algn="just" eaLnBrk="1" hangingPunct="1">
              <a:buFont typeface="Wingdings" panose="05000000000000000000" pitchFamily="2" charset="2"/>
              <a:buNone/>
            </a:pPr>
            <a:r>
              <a:rPr lang="it-IT" altLang="it-IT" sz="2000" dirty="0">
                <a:latin typeface="Verdana" panose="020B0604030504040204" pitchFamily="34" charset="0"/>
              </a:rPr>
              <a:t>✓ il riferimento bibliografico completo (che poi servirà per inserire correttamente il materiale nella bibliografa);</a:t>
            </a:r>
          </a:p>
          <a:p>
            <a:pPr marL="0" indent="0" algn="just" eaLnBrk="1" hangingPunct="1">
              <a:buFont typeface="Wingdings" panose="05000000000000000000" pitchFamily="2" charset="2"/>
              <a:buNone/>
            </a:pPr>
            <a:r>
              <a:rPr lang="it-IT" altLang="it-IT" sz="2000" dirty="0">
                <a:latin typeface="Verdana" panose="020B0604030504040204" pitchFamily="34" charset="0"/>
              </a:rPr>
              <a:t>✓ dove è reperibile il materiale bibliografico, ad es.: in quale biblioteca si trova e la sua collocazione, l'URL di un sito </a:t>
            </a:r>
            <a:r>
              <a:rPr lang="it-IT" altLang="it-IT" sz="2000" i="1" dirty="0">
                <a:latin typeface="Verdana" panose="020B0604030504040204" pitchFamily="34" charset="0"/>
              </a:rPr>
              <a:t>internet</a:t>
            </a:r>
            <a:r>
              <a:rPr lang="it-IT" altLang="it-IT" sz="2000" dirty="0">
                <a:latin typeface="Verdana" panose="020B0604030504040204" pitchFamily="34" charset="0"/>
              </a:rPr>
              <a:t>, ecc.;</a:t>
            </a:r>
          </a:p>
          <a:p>
            <a:pPr marL="0" indent="0" algn="just" eaLnBrk="1" hangingPunct="1">
              <a:buFont typeface="Wingdings" panose="05000000000000000000" pitchFamily="2" charset="2"/>
              <a:buNone/>
            </a:pPr>
            <a:r>
              <a:rPr lang="it-IT" altLang="it-IT" sz="2000" dirty="0">
                <a:latin typeface="Verdana" panose="020B0604030504040204" pitchFamily="34" charset="0"/>
              </a:rPr>
              <a:t>✓ poche righe che ne riassumano i contenuti;</a:t>
            </a:r>
          </a:p>
          <a:p>
            <a:pPr marL="0" indent="0" algn="just" eaLnBrk="1" hangingPunct="1">
              <a:buFont typeface="Wingdings" panose="05000000000000000000" pitchFamily="2" charset="2"/>
              <a:buNone/>
            </a:pPr>
            <a:r>
              <a:rPr lang="it-IT" altLang="it-IT" sz="2000" dirty="0">
                <a:latin typeface="Verdana" panose="020B0604030504040204" pitchFamily="34" charset="0"/>
              </a:rPr>
              <a:t>✓ un breve giudizio, ad esempio: «irrilevante perché tratta solo gli aspetti prima della riforma».</a:t>
            </a:r>
          </a:p>
        </p:txBody>
      </p:sp>
      <p:sp>
        <p:nvSpPr>
          <p:cNvPr id="2" name="Segnaposto piè di pagina 1">
            <a:extLst>
              <a:ext uri="{FF2B5EF4-FFF2-40B4-BE49-F238E27FC236}">
                <a16:creationId xmlns:a16="http://schemas.microsoft.com/office/drawing/2014/main" id="{4FE7E310-8628-45F3-B33C-DC8E6C57E943}"/>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ED7B5D5-F092-4042-B33B-CAD574EC15F3}"/>
              </a:ext>
            </a:extLst>
          </p:cNvPr>
          <p:cNvSpPr>
            <a:spLocks noGrp="1" noChangeArrowheads="1"/>
          </p:cNvSpPr>
          <p:nvPr>
            <p:ph type="title"/>
          </p:nvPr>
        </p:nvSpPr>
        <p:spPr/>
        <p:txBody>
          <a:bodyPr/>
          <a:lstStyle/>
          <a:p>
            <a:pPr algn="ctr" eaLnBrk="1" hangingPunct="1"/>
            <a:r>
              <a:rPr lang="it-IT" altLang="it-IT" sz="2800">
                <a:latin typeface="Verdana" panose="020B0604030504040204" pitchFamily="34" charset="0"/>
              </a:rPr>
              <a:t>Qualche riflessione preliminare: indicazioni sullo stile di scrittura</a:t>
            </a:r>
            <a:endParaRPr lang="it-IT" altLang="it-IT" sz="2800" b="1" i="1">
              <a:latin typeface="Verdana" panose="020B0604030504040204" pitchFamily="34" charset="0"/>
            </a:endParaRPr>
          </a:p>
        </p:txBody>
      </p:sp>
      <p:sp>
        <p:nvSpPr>
          <p:cNvPr id="16386" name="Rectangle 3">
            <a:extLst>
              <a:ext uri="{FF2B5EF4-FFF2-40B4-BE49-F238E27FC236}">
                <a16:creationId xmlns:a16="http://schemas.microsoft.com/office/drawing/2014/main" id="{12396CB9-C02C-40E4-8A33-C3F37469F4A8}"/>
              </a:ext>
            </a:extLst>
          </p:cNvPr>
          <p:cNvSpPr>
            <a:spLocks noGrp="1" noChangeArrowheads="1"/>
          </p:cNvSpPr>
          <p:nvPr>
            <p:ph type="body" idx="1"/>
          </p:nvPr>
        </p:nvSpPr>
        <p:spPr>
          <a:xfrm>
            <a:off x="381000" y="2017713"/>
            <a:ext cx="8574088" cy="4114800"/>
          </a:xfrm>
        </p:spPr>
        <p:txBody>
          <a:bodyPr/>
          <a:lstStyle/>
          <a:p>
            <a:pPr marL="0" indent="0" algn="just" eaLnBrk="1" hangingPunct="1">
              <a:buFont typeface="Wingdings" panose="05000000000000000000" pitchFamily="2" charset="2"/>
              <a:buNone/>
              <a:defRPr/>
            </a:pPr>
            <a:endParaRPr lang="it-IT" altLang="it-IT" sz="2800" dirty="0">
              <a:latin typeface="Verdana" panose="020B0604030504040204" pitchFamily="34" charset="0"/>
            </a:endParaRPr>
          </a:p>
          <a:p>
            <a:pPr algn="just" eaLnBrk="1" hangingPunct="1">
              <a:defRPr/>
            </a:pPr>
            <a:r>
              <a:rPr lang="it-IT" altLang="it-IT" sz="2000" dirty="0">
                <a:latin typeface="Verdana" panose="020B0604030504040204" pitchFamily="34" charset="0"/>
              </a:rPr>
              <a:t>Scegliete la forma che volete adottare e mantenetela lungo tutto il lavoro di tesi (in genere: forma impersonale o prima persona singolare)</a:t>
            </a:r>
          </a:p>
          <a:p>
            <a:pPr algn="just" eaLnBrk="1" hangingPunct="1">
              <a:defRPr/>
            </a:pPr>
            <a:r>
              <a:rPr lang="it-IT" altLang="it-IT" sz="2000" dirty="0">
                <a:latin typeface="Verdana" panose="020B0604030504040204" pitchFamily="34" charset="0"/>
              </a:rPr>
              <a:t>Frasi e sezioni devono essere legate tra loro: introdurre gli argomenti, fare dei rinvii ad altre parti, evitare di creare una successione di frasi sconnesse tra loro o ripetute nel testo.</a:t>
            </a:r>
          </a:p>
          <a:p>
            <a:pPr algn="just" eaLnBrk="1" hangingPunct="1">
              <a:defRPr/>
            </a:pPr>
            <a:r>
              <a:rPr lang="it-IT" altLang="it-IT" sz="2000" dirty="0">
                <a:latin typeface="Verdana" panose="020B0604030504040204" pitchFamily="34" charset="0"/>
              </a:rPr>
              <a:t>Per ogni singola frase che scriviamo occorre chiedersi:</a:t>
            </a:r>
          </a:p>
          <a:p>
            <a:pPr marL="0" indent="0" algn="just" eaLnBrk="1" hangingPunct="1">
              <a:buFont typeface="Wingdings" panose="05000000000000000000" pitchFamily="2" charset="2"/>
              <a:buNone/>
              <a:defRPr/>
            </a:pPr>
            <a:r>
              <a:rPr lang="it-IT" altLang="it-IT" sz="2000" dirty="0">
                <a:latin typeface="Verdana" panose="020B0604030504040204" pitchFamily="34" charset="0"/>
              </a:rPr>
              <a:t>	- se è chiara o se è possibile formularla meglio;</a:t>
            </a:r>
          </a:p>
          <a:p>
            <a:pPr marL="0" indent="0" algn="just" eaLnBrk="1" hangingPunct="1">
              <a:buFont typeface="Wingdings" panose="05000000000000000000" pitchFamily="2" charset="2"/>
              <a:buNone/>
              <a:defRPr/>
            </a:pPr>
            <a:r>
              <a:rPr lang="it-IT" altLang="it-IT" sz="2000" dirty="0">
                <a:latin typeface="Verdana" panose="020B0604030504040204" pitchFamily="34" charset="0"/>
              </a:rPr>
              <a:t>	- se quella è la sua giusta collocazione o se preferibile 	anticiparla o posticiparla. </a:t>
            </a:r>
            <a:endParaRPr lang="it-IT" altLang="it-IT" sz="2800" dirty="0">
              <a:latin typeface="Verdana" panose="020B0604030504040204" pitchFamily="34" charset="0"/>
            </a:endParaRPr>
          </a:p>
        </p:txBody>
      </p:sp>
      <p:sp>
        <p:nvSpPr>
          <p:cNvPr id="2" name="Segnaposto piè di pagina 1">
            <a:extLst>
              <a:ext uri="{FF2B5EF4-FFF2-40B4-BE49-F238E27FC236}">
                <a16:creationId xmlns:a16="http://schemas.microsoft.com/office/drawing/2014/main" id="{E85B1743-0319-4628-AC02-8816DA567018}"/>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DAEF1B6-2CDB-4797-AEC5-3CB99DEC26C3}"/>
              </a:ext>
            </a:extLst>
          </p:cNvPr>
          <p:cNvSpPr>
            <a:spLocks noGrp="1" noChangeArrowheads="1"/>
          </p:cNvSpPr>
          <p:nvPr>
            <p:ph type="title"/>
          </p:nvPr>
        </p:nvSpPr>
        <p:spPr/>
        <p:txBody>
          <a:bodyPr/>
          <a:lstStyle/>
          <a:p>
            <a:pPr algn="ctr" eaLnBrk="1" hangingPunct="1"/>
            <a:r>
              <a:rPr lang="it-IT" altLang="it-IT" sz="3600" b="1" i="1">
                <a:latin typeface="Verdana" panose="020B0604030504040204" pitchFamily="34" charset="0"/>
              </a:rPr>
              <a:t>Come scrivere l’indice</a:t>
            </a:r>
          </a:p>
        </p:txBody>
      </p:sp>
      <p:sp>
        <p:nvSpPr>
          <p:cNvPr id="17411" name="Rectangle 3">
            <a:extLst>
              <a:ext uri="{FF2B5EF4-FFF2-40B4-BE49-F238E27FC236}">
                <a16:creationId xmlns:a16="http://schemas.microsoft.com/office/drawing/2014/main" id="{35F8A4A3-DE5E-4C97-BDFD-958AA7F50748}"/>
              </a:ext>
            </a:extLst>
          </p:cNvPr>
          <p:cNvSpPr>
            <a:spLocks noGrp="1" noChangeArrowheads="1"/>
          </p:cNvSpPr>
          <p:nvPr>
            <p:ph type="body" idx="1"/>
          </p:nvPr>
        </p:nvSpPr>
        <p:spPr>
          <a:xfrm>
            <a:off x="533400" y="2057400"/>
            <a:ext cx="8421688" cy="4075113"/>
          </a:xfrm>
        </p:spPr>
        <p:txBody>
          <a:bodyPr/>
          <a:lstStyle/>
          <a:p>
            <a:pPr algn="just" eaLnBrk="1" hangingPunct="1"/>
            <a:endParaRPr lang="it-IT" altLang="it-IT" sz="1600">
              <a:latin typeface="Verdana" panose="020B0604030504040204" pitchFamily="34" charset="0"/>
            </a:endParaRPr>
          </a:p>
          <a:p>
            <a:pPr algn="just" eaLnBrk="1" hangingPunct="1"/>
            <a:endParaRPr lang="it-IT" altLang="it-IT" sz="1600">
              <a:latin typeface="Verdana" panose="020B0604030504040204" pitchFamily="34" charset="0"/>
            </a:endParaRPr>
          </a:p>
          <a:p>
            <a:pPr algn="just" eaLnBrk="1" hangingPunct="1"/>
            <a:r>
              <a:rPr lang="it-IT" altLang="it-IT" sz="1600">
                <a:latin typeface="Verdana" panose="020B0604030504040204" pitchFamily="34" charset="0"/>
              </a:rPr>
              <a:t>L'indice serve per fare da guida all'individuazione dei vari capitoli che formano la tesi e anche per facilitare la commissione di laurea a capire come avete lavorato. Esso dovrà essere organizzato come vero e proprio elenco che ne individua gli argomenti principali (titoli dei capitoli) ed eventuali sotto capitoli</a:t>
            </a:r>
            <a:r>
              <a:rPr lang="it-IT" altLang="it-IT" sz="1100">
                <a:latin typeface="Verdana" panose="020B0604030504040204" pitchFamily="34" charset="0"/>
              </a:rPr>
              <a:t>. </a:t>
            </a:r>
          </a:p>
          <a:p>
            <a:pPr algn="just" eaLnBrk="1" hangingPunct="1"/>
            <a:r>
              <a:rPr lang="it-IT" altLang="it-IT" sz="1600">
                <a:latin typeface="Verdana" panose="020B0604030504040204" pitchFamily="34" charset="0"/>
              </a:rPr>
              <a:t>La prima stesura dell’indice si chiama </a:t>
            </a:r>
            <a:r>
              <a:rPr lang="it-IT" altLang="it-IT" sz="1600" u="sng">
                <a:latin typeface="Verdana" panose="020B0604030504040204" pitchFamily="34" charset="0"/>
              </a:rPr>
              <a:t>scaletta</a:t>
            </a:r>
            <a:r>
              <a:rPr lang="it-IT" altLang="it-IT" sz="1600">
                <a:latin typeface="Verdana" panose="020B0604030504040204" pitchFamily="34" charset="0"/>
              </a:rPr>
              <a:t>: nel corso della stesura della tesi, la scaletta si potrà fare e disfare molte volte!</a:t>
            </a:r>
            <a:endParaRPr lang="it-IT" altLang="it-IT" sz="1100">
              <a:latin typeface="Verdana" panose="020B0604030504040204" pitchFamily="34" charset="0"/>
            </a:endParaRPr>
          </a:p>
        </p:txBody>
      </p:sp>
      <p:sp>
        <p:nvSpPr>
          <p:cNvPr id="2" name="Segnaposto piè di pagina 1">
            <a:extLst>
              <a:ext uri="{FF2B5EF4-FFF2-40B4-BE49-F238E27FC236}">
                <a16:creationId xmlns:a16="http://schemas.microsoft.com/office/drawing/2014/main" id="{083BD9FB-BBE9-4CEB-A20E-BEC4345D04E3}"/>
              </a:ext>
            </a:extLst>
          </p:cNvPr>
          <p:cNvSpPr>
            <a:spLocks noGrp="1"/>
          </p:cNvSpPr>
          <p:nvPr>
            <p:ph type="ftr" sz="quarter" idx="11"/>
          </p:nvPr>
        </p:nvSpPr>
        <p:spPr/>
        <p:txBody>
          <a:bodyPr/>
          <a:lstStyle/>
          <a:p>
            <a:pPr>
              <a:defRPr/>
            </a:pPr>
            <a:r>
              <a:rPr lang="it-IT" altLang="it-IT"/>
              <a:t>Prof.ssa Brunella Brunelli</a:t>
            </a:r>
          </a:p>
        </p:txBody>
      </p:sp>
    </p:spTree>
  </p:cSld>
  <p:clrMapOvr>
    <a:masterClrMapping/>
  </p:clrMapOvr>
</p:sld>
</file>

<file path=ppt/theme/theme1.xml><?xml version="1.0" encoding="utf-8"?>
<a:theme xmlns:a="http://schemas.openxmlformats.org/drawingml/2006/main" name="Sfumature">
  <a:themeElements>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fumat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fuma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fumatur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fumatur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fuma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fuma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fumatur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Designs\Sfumature.pot</Template>
  <TotalTime>4382</TotalTime>
  <Words>5312</Words>
  <Application>Microsoft Office PowerPoint</Application>
  <PresentationFormat>Presentazione su schermo (4:3)</PresentationFormat>
  <Paragraphs>379</Paragraphs>
  <Slides>32</Slides>
  <Notes>29</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32</vt:i4>
      </vt:variant>
    </vt:vector>
  </HeadingPairs>
  <TitlesOfParts>
    <vt:vector size="40" baseType="lpstr">
      <vt:lpstr>Arial</vt:lpstr>
      <vt:lpstr>Calibri</vt:lpstr>
      <vt:lpstr>Garamond Premr Pro</vt:lpstr>
      <vt:lpstr>Tahoma</vt:lpstr>
      <vt:lpstr>Times New Roman</vt:lpstr>
      <vt:lpstr>Verdana</vt:lpstr>
      <vt:lpstr>Wingdings</vt:lpstr>
      <vt:lpstr>Sfumature</vt:lpstr>
      <vt:lpstr>Metodologia  della tesi di laurea:  consigli utili </vt:lpstr>
      <vt:lpstr>Cosa occorre per fare una buona tesi</vt:lpstr>
      <vt:lpstr>Qualche riflessione preliminare:  scelta dell’argomento (1)</vt:lpstr>
      <vt:lpstr>Qualche riflessione preliminare:  scelta dell’argomento (2)</vt:lpstr>
      <vt:lpstr>Qualche riflessione preliminare: prime indicazioni sulla ricerca bibliografica</vt:lpstr>
      <vt:lpstr>Reperimento del materiale bibliografico</vt:lpstr>
      <vt:lpstr>Qualche riflessione preliminare:  le schede di lettura</vt:lpstr>
      <vt:lpstr>Qualche riflessione preliminare: indicazioni sullo stile di scrittura</vt:lpstr>
      <vt:lpstr>Come scrivere l’indice</vt:lpstr>
      <vt:lpstr>Presentazione standard di PowerPoint</vt:lpstr>
      <vt:lpstr>La bibliografia e l’eventuale sitografia</vt:lpstr>
      <vt:lpstr>Metodo di citazione: monografie, saggi e articoli in riviste</vt:lpstr>
      <vt:lpstr>Metodo di citazione: riviste on line, enciclopedie, commentari e trattati</vt:lpstr>
      <vt:lpstr>La sitografia</vt:lpstr>
      <vt:lpstr>Bibliografia: esempio con errori</vt:lpstr>
      <vt:lpstr>Bibliografia: esempio senza errori</vt:lpstr>
      <vt:lpstr>Pensiero personale e pensiero di un autore</vt:lpstr>
      <vt:lpstr>Note a fondo pagina</vt:lpstr>
      <vt:lpstr>Metodo di citazione delle note: autori</vt:lpstr>
      <vt:lpstr>Metodo di citazione delle note: giurisprudenza</vt:lpstr>
      <vt:lpstr>Citazioni in nota: esempio con errori</vt:lpstr>
      <vt:lpstr>Citazioni in nota: esempio senza errori</vt:lpstr>
      <vt:lpstr>Come scrivere l’introduzione</vt:lpstr>
      <vt:lpstr>Come scrivere le conclusioni</vt:lpstr>
      <vt:lpstr>Errori da evitare: 1 plagio </vt:lpstr>
      <vt:lpstr>Errori da evitare: 2 punteggiatura</vt:lpstr>
      <vt:lpstr>Errori da evitare: 3 lessico</vt:lpstr>
      <vt:lpstr>Errori da evitare: 4 verbi</vt:lpstr>
      <vt:lpstr>Errori da evitare: 5 le fonti normative</vt:lpstr>
      <vt:lpstr>Errori da evitare: 6 maiuscole e minuscole</vt:lpstr>
      <vt:lpstr>La discussione della tesi: come funziona</vt:lpstr>
      <vt:lpstr>Per concludere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della ricerca storica:  le fonti</dc:title>
  <dc:creator>Simone Sciacovelli</dc:creator>
  <cp:lastModifiedBy>Brunella Brunelli</cp:lastModifiedBy>
  <cp:revision>90</cp:revision>
  <cp:lastPrinted>1601-01-01T00:00:00Z</cp:lastPrinted>
  <dcterms:created xsi:type="dcterms:W3CDTF">2017-10-24T14:02:22Z</dcterms:created>
  <dcterms:modified xsi:type="dcterms:W3CDTF">2022-02-14T17:31:26Z</dcterms:modified>
</cp:coreProperties>
</file>